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2" r:id="rId4"/>
    <p:sldId id="308" r:id="rId5"/>
    <p:sldId id="309" r:id="rId6"/>
    <p:sldId id="314" r:id="rId7"/>
    <p:sldId id="315" r:id="rId8"/>
    <p:sldId id="310" r:id="rId9"/>
    <p:sldId id="293" r:id="rId10"/>
    <p:sldId id="294" r:id="rId11"/>
    <p:sldId id="316" r:id="rId12"/>
    <p:sldId id="292" r:id="rId13"/>
    <p:sldId id="311" r:id="rId14"/>
    <p:sldId id="295" r:id="rId15"/>
    <p:sldId id="296" r:id="rId16"/>
    <p:sldId id="306" r:id="rId17"/>
    <p:sldId id="297" r:id="rId18"/>
    <p:sldId id="298" r:id="rId19"/>
    <p:sldId id="299" r:id="rId20"/>
    <p:sldId id="300" r:id="rId21"/>
    <p:sldId id="301" r:id="rId22"/>
    <p:sldId id="302" r:id="rId23"/>
    <p:sldId id="304" r:id="rId24"/>
    <p:sldId id="303" r:id="rId25"/>
    <p:sldId id="305" r:id="rId26"/>
    <p:sldId id="313" r:id="rId27"/>
    <p:sldId id="317" r:id="rId28"/>
    <p:sldId id="318" r:id="rId29"/>
    <p:sldId id="319" r:id="rId30"/>
    <p:sldId id="320" r:id="rId31"/>
    <p:sldId id="290" r:id="rId32"/>
    <p:sldId id="280" r:id="rId33"/>
    <p:sldId id="307" r:id="rId34"/>
    <p:sldId id="287" r:id="rId35"/>
    <p:sldId id="288" r:id="rId36"/>
    <p:sldId id="289"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4834"/>
    <a:srgbClr val="217957"/>
    <a:srgbClr val="FFFFFF"/>
    <a:srgbClr val="BB1313"/>
    <a:srgbClr val="E60606"/>
    <a:srgbClr val="ED0101"/>
    <a:srgbClr val="E2E219"/>
    <a:srgbClr val="C33E3D"/>
    <a:srgbClr val="FFFF04"/>
    <a:srgbClr val="2488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7" d="100"/>
          <a:sy n="87" d="100"/>
        </p:scale>
        <p:origin x="52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F5D338-1CF3-4B21-B510-9019741D34A5}" type="doc">
      <dgm:prSet loTypeId="urn:microsoft.com/office/officeart/2005/8/layout/hierarchy3" loCatId="list" qsTypeId="urn:microsoft.com/office/officeart/2005/8/quickstyle/3d3" qsCatId="3D" csTypeId="urn:microsoft.com/office/officeart/2005/8/colors/accent1_2" csCatId="accent1" phldr="1"/>
      <dgm:spPr/>
      <dgm:t>
        <a:bodyPr/>
        <a:lstStyle/>
        <a:p>
          <a:endParaRPr lang="zh-CN" altLang="en-US"/>
        </a:p>
      </dgm:t>
    </dgm:pt>
    <dgm:pt modelId="{24A9D10D-691F-4905-9C05-57134A0E55FA}">
      <dgm:prSet phldrT="[文本]" custT="1"/>
      <dgm:spPr>
        <a:solidFill>
          <a:srgbClr val="134834"/>
        </a:solidFill>
      </dgm:spPr>
      <dgm:t>
        <a:bodyPr/>
        <a:lstStyle/>
        <a:p>
          <a:r>
            <a:rPr lang="zh-CN" altLang="en-US" sz="3600" dirty="0">
              <a:latin typeface="微软雅黑" panose="020B0503020204020204" pitchFamily="34" charset="-122"/>
              <a:ea typeface="微软雅黑" panose="020B0503020204020204" pitchFamily="34" charset="-122"/>
            </a:rPr>
            <a:t>语音特征</a:t>
          </a:r>
        </a:p>
      </dgm:t>
    </dgm:pt>
    <dgm:pt modelId="{13B4D0ED-4DE3-4418-A19A-D6583A37B48C}" type="parTrans" cxnId="{7AEA32C6-040E-45B0-8099-477A3F865848}">
      <dgm:prSet/>
      <dgm:spPr/>
      <dgm:t>
        <a:bodyPr/>
        <a:lstStyle/>
        <a:p>
          <a:endParaRPr lang="zh-CN" altLang="en-US"/>
        </a:p>
      </dgm:t>
    </dgm:pt>
    <dgm:pt modelId="{861A99EA-D921-4E00-92BB-7C7D65FA3C22}" type="sibTrans" cxnId="{7AEA32C6-040E-45B0-8099-477A3F865848}">
      <dgm:prSet/>
      <dgm:spPr/>
      <dgm:t>
        <a:bodyPr/>
        <a:lstStyle/>
        <a:p>
          <a:endParaRPr lang="zh-CN" altLang="en-US"/>
        </a:p>
      </dgm:t>
    </dgm:pt>
    <dgm:pt modelId="{0A87B010-AF14-47FA-BDED-0BC737F6DD40}">
      <dgm:prSet phldrT="[文本]" custT="1"/>
      <dgm:spPr/>
      <dgm:t>
        <a:bodyPr/>
        <a:lstStyle/>
        <a:p>
          <a:r>
            <a:rPr lang="zh-CN" altLang="en-US" sz="2800" dirty="0">
              <a:solidFill>
                <a:srgbClr val="134834"/>
              </a:solidFill>
              <a:latin typeface="微软雅黑" panose="020B0503020204020204" pitchFamily="34" charset="-122"/>
              <a:ea typeface="微软雅黑" panose="020B0503020204020204" pitchFamily="34" charset="-122"/>
            </a:rPr>
            <a:t>短时能量</a:t>
          </a:r>
        </a:p>
      </dgm:t>
    </dgm:pt>
    <dgm:pt modelId="{9A39EA1F-D6AB-4C2A-A490-05CA7E77834B}" type="parTrans" cxnId="{CF87AFA0-4C5C-4723-B1CE-D0ABB8BD6A24}">
      <dgm:prSet/>
      <dgm:spPr/>
      <dgm:t>
        <a:bodyPr/>
        <a:lstStyle/>
        <a:p>
          <a:endParaRPr lang="zh-CN" altLang="en-US"/>
        </a:p>
      </dgm:t>
    </dgm:pt>
    <dgm:pt modelId="{EFC4C67E-063D-4E37-9CC9-7111D251EAE7}" type="sibTrans" cxnId="{CF87AFA0-4C5C-4723-B1CE-D0ABB8BD6A24}">
      <dgm:prSet/>
      <dgm:spPr/>
      <dgm:t>
        <a:bodyPr/>
        <a:lstStyle/>
        <a:p>
          <a:endParaRPr lang="zh-CN" altLang="en-US"/>
        </a:p>
      </dgm:t>
    </dgm:pt>
    <dgm:pt modelId="{ADE4EA81-7332-4FC8-AC41-6393BDB0CE16}">
      <dgm:prSet phldrT="[文本]" custT="1"/>
      <dgm:spPr/>
      <dgm:t>
        <a:bodyPr/>
        <a:lstStyle/>
        <a:p>
          <a:r>
            <a:rPr lang="zh-CN" altLang="en-US" sz="2800">
              <a:solidFill>
                <a:srgbClr val="134834"/>
              </a:solidFill>
              <a:latin typeface="微软雅黑" panose="020B0503020204020204" pitchFamily="34" charset="-122"/>
              <a:ea typeface="微软雅黑" panose="020B0503020204020204" pitchFamily="34" charset="-122"/>
            </a:rPr>
            <a:t>共振峰</a:t>
          </a:r>
          <a:endParaRPr lang="zh-CN" altLang="en-US" sz="2800" dirty="0">
            <a:solidFill>
              <a:srgbClr val="134834"/>
            </a:solidFill>
            <a:latin typeface="微软雅黑" panose="020B0503020204020204" pitchFamily="34" charset="-122"/>
            <a:ea typeface="微软雅黑" panose="020B0503020204020204" pitchFamily="34" charset="-122"/>
          </a:endParaRPr>
        </a:p>
      </dgm:t>
    </dgm:pt>
    <dgm:pt modelId="{CA970F60-86CA-4CDB-9DF6-E88AC682A59C}" type="parTrans" cxnId="{A96B475F-E050-4E10-B523-640740ECEB33}">
      <dgm:prSet/>
      <dgm:spPr/>
      <dgm:t>
        <a:bodyPr/>
        <a:lstStyle/>
        <a:p>
          <a:endParaRPr lang="zh-CN" altLang="en-US"/>
        </a:p>
      </dgm:t>
    </dgm:pt>
    <dgm:pt modelId="{F21E7C4A-624A-4EAD-9502-928BC13EEB86}" type="sibTrans" cxnId="{A96B475F-E050-4E10-B523-640740ECEB33}">
      <dgm:prSet/>
      <dgm:spPr/>
      <dgm:t>
        <a:bodyPr/>
        <a:lstStyle/>
        <a:p>
          <a:endParaRPr lang="zh-CN" altLang="en-US"/>
        </a:p>
      </dgm:t>
    </dgm:pt>
    <dgm:pt modelId="{2A406C38-0756-49AA-BD3A-3D66785B1161}">
      <dgm:prSet phldrT="[文本]" custT="1"/>
      <dgm:spPr>
        <a:solidFill>
          <a:srgbClr val="134834"/>
        </a:solidFill>
      </dgm:spPr>
      <dgm:t>
        <a:bodyPr/>
        <a:lstStyle/>
        <a:p>
          <a:r>
            <a:rPr lang="zh-CN" altLang="en-US" sz="3600" dirty="0">
              <a:latin typeface="微软雅黑" panose="020B0503020204020204" pitchFamily="34" charset="-122"/>
              <a:ea typeface="微软雅黑" panose="020B0503020204020204" pitchFamily="34" charset="-122"/>
            </a:rPr>
            <a:t>脑电特征</a:t>
          </a:r>
        </a:p>
      </dgm:t>
    </dgm:pt>
    <dgm:pt modelId="{5D6BD2A5-0434-4944-8DE7-2F596B366FF9}" type="parTrans" cxnId="{73E1A3C0-E356-4261-8C0C-10CD3DC6033F}">
      <dgm:prSet/>
      <dgm:spPr/>
      <dgm:t>
        <a:bodyPr/>
        <a:lstStyle/>
        <a:p>
          <a:endParaRPr lang="zh-CN" altLang="en-US"/>
        </a:p>
      </dgm:t>
    </dgm:pt>
    <dgm:pt modelId="{416B8B69-8132-410F-A13C-0274C7B1006F}" type="sibTrans" cxnId="{73E1A3C0-E356-4261-8C0C-10CD3DC6033F}">
      <dgm:prSet/>
      <dgm:spPr/>
      <dgm:t>
        <a:bodyPr/>
        <a:lstStyle/>
        <a:p>
          <a:endParaRPr lang="zh-CN" altLang="en-US"/>
        </a:p>
      </dgm:t>
    </dgm:pt>
    <dgm:pt modelId="{E39BAB4F-CB6C-4F4C-9B66-CE34AB722687}">
      <dgm:prSet phldrT="[文本]" custT="1"/>
      <dgm:spPr/>
      <dgm:t>
        <a:bodyPr/>
        <a:lstStyle/>
        <a:p>
          <a:r>
            <a:rPr lang="zh-CN" altLang="en-US" sz="2800" dirty="0">
              <a:solidFill>
                <a:srgbClr val="134834"/>
              </a:solidFill>
              <a:latin typeface="微软雅黑" panose="020B0503020204020204" pitchFamily="34" charset="-122"/>
              <a:ea typeface="微软雅黑" panose="020B0503020204020204" pitchFamily="34" charset="-122"/>
            </a:rPr>
            <a:t>时域特征</a:t>
          </a:r>
        </a:p>
      </dgm:t>
    </dgm:pt>
    <dgm:pt modelId="{E8AD1049-E130-4A8F-AD45-70F688D30E8C}" type="parTrans" cxnId="{EABB7886-969E-40E5-AC0F-4908CA9481EE}">
      <dgm:prSet/>
      <dgm:spPr/>
      <dgm:t>
        <a:bodyPr/>
        <a:lstStyle/>
        <a:p>
          <a:endParaRPr lang="zh-CN" altLang="en-US"/>
        </a:p>
      </dgm:t>
    </dgm:pt>
    <dgm:pt modelId="{FAB62B6B-2174-4DC8-90CA-5DBECDF10A1F}" type="sibTrans" cxnId="{EABB7886-969E-40E5-AC0F-4908CA9481EE}">
      <dgm:prSet/>
      <dgm:spPr/>
      <dgm:t>
        <a:bodyPr/>
        <a:lstStyle/>
        <a:p>
          <a:endParaRPr lang="zh-CN" altLang="en-US"/>
        </a:p>
      </dgm:t>
    </dgm:pt>
    <dgm:pt modelId="{52D7005C-6A62-47CC-95F1-A57A28C6F0A1}">
      <dgm:prSet phldrT="[文本]" custT="1"/>
      <dgm:spPr/>
      <dgm:t>
        <a:bodyPr/>
        <a:lstStyle/>
        <a:p>
          <a:r>
            <a:rPr lang="zh-CN" altLang="en-US" sz="2800">
              <a:solidFill>
                <a:srgbClr val="134834"/>
              </a:solidFill>
              <a:latin typeface="微软雅黑" panose="020B0503020204020204" pitchFamily="34" charset="-122"/>
              <a:ea typeface="微软雅黑" panose="020B0503020204020204" pitchFamily="34" charset="-122"/>
            </a:rPr>
            <a:t>频域特征</a:t>
          </a:r>
          <a:endParaRPr lang="zh-CN" altLang="en-US" sz="2800" dirty="0">
            <a:solidFill>
              <a:srgbClr val="134834"/>
            </a:solidFill>
            <a:latin typeface="微软雅黑" panose="020B0503020204020204" pitchFamily="34" charset="-122"/>
            <a:ea typeface="微软雅黑" panose="020B0503020204020204" pitchFamily="34" charset="-122"/>
          </a:endParaRPr>
        </a:p>
      </dgm:t>
    </dgm:pt>
    <dgm:pt modelId="{406259D5-9566-4AEF-8B6A-805EB650DF64}" type="parTrans" cxnId="{4E22426B-F8E0-4A96-9A15-87C99F3DEE4F}">
      <dgm:prSet/>
      <dgm:spPr/>
      <dgm:t>
        <a:bodyPr/>
        <a:lstStyle/>
        <a:p>
          <a:endParaRPr lang="zh-CN" altLang="en-US"/>
        </a:p>
      </dgm:t>
    </dgm:pt>
    <dgm:pt modelId="{755A3106-453F-40E3-90BC-CB8249F14139}" type="sibTrans" cxnId="{4E22426B-F8E0-4A96-9A15-87C99F3DEE4F}">
      <dgm:prSet/>
      <dgm:spPr/>
      <dgm:t>
        <a:bodyPr/>
        <a:lstStyle/>
        <a:p>
          <a:endParaRPr lang="zh-CN" altLang="en-US"/>
        </a:p>
      </dgm:t>
    </dgm:pt>
    <dgm:pt modelId="{95E2D9DA-A1AF-4AC0-9428-1A3AB19FE80C}">
      <dgm:prSet custT="1"/>
      <dgm:spPr/>
      <dgm:t>
        <a:bodyPr/>
        <a:lstStyle/>
        <a:p>
          <a:r>
            <a:rPr lang="zh-CN" altLang="en-US" sz="2800">
              <a:solidFill>
                <a:srgbClr val="134834"/>
              </a:solidFill>
              <a:latin typeface="微软雅黑" panose="020B0503020204020204" pitchFamily="34" charset="-122"/>
              <a:ea typeface="微软雅黑" panose="020B0503020204020204" pitchFamily="34" charset="-122"/>
            </a:rPr>
            <a:t>基频向量</a:t>
          </a:r>
          <a:endParaRPr lang="zh-CN" altLang="en-US" sz="2800" dirty="0">
            <a:solidFill>
              <a:srgbClr val="134834"/>
            </a:solidFill>
            <a:latin typeface="微软雅黑" panose="020B0503020204020204" pitchFamily="34" charset="-122"/>
            <a:ea typeface="微软雅黑" panose="020B0503020204020204" pitchFamily="34" charset="-122"/>
          </a:endParaRPr>
        </a:p>
      </dgm:t>
    </dgm:pt>
    <dgm:pt modelId="{9911FCEE-0E2D-4953-9248-0EB497FEBB24}" type="parTrans" cxnId="{DD317483-68C8-4C50-8F69-C43CFACF0E43}">
      <dgm:prSet/>
      <dgm:spPr/>
      <dgm:t>
        <a:bodyPr/>
        <a:lstStyle/>
        <a:p>
          <a:endParaRPr lang="zh-CN" altLang="en-US"/>
        </a:p>
      </dgm:t>
    </dgm:pt>
    <dgm:pt modelId="{C0010886-BBE8-4627-BD25-D9F00A5DFCE1}" type="sibTrans" cxnId="{DD317483-68C8-4C50-8F69-C43CFACF0E43}">
      <dgm:prSet/>
      <dgm:spPr/>
      <dgm:t>
        <a:bodyPr/>
        <a:lstStyle/>
        <a:p>
          <a:endParaRPr lang="zh-CN" altLang="en-US"/>
        </a:p>
      </dgm:t>
    </dgm:pt>
    <dgm:pt modelId="{ED12E55E-D44D-438E-8484-3EFBF1433BDA}">
      <dgm:prSet custT="1"/>
      <dgm:spPr/>
      <dgm:t>
        <a:bodyPr/>
        <a:lstStyle/>
        <a:p>
          <a:r>
            <a:rPr lang="zh-CN" altLang="en-US" sz="2400" dirty="0">
              <a:solidFill>
                <a:srgbClr val="134834"/>
              </a:solidFill>
              <a:latin typeface="微软雅黑" panose="020B0503020204020204" pitchFamily="34" charset="-122"/>
              <a:ea typeface="微软雅黑" panose="020B0503020204020204" pitchFamily="34" charset="-122"/>
            </a:rPr>
            <a:t>其他特征</a:t>
          </a:r>
        </a:p>
      </dgm:t>
    </dgm:pt>
    <dgm:pt modelId="{92848CE3-693F-47FB-ADBB-7629316E3997}" type="parTrans" cxnId="{E273CA84-824F-4AFD-96B1-5F485ADAD3D1}">
      <dgm:prSet/>
      <dgm:spPr/>
      <dgm:t>
        <a:bodyPr/>
        <a:lstStyle/>
        <a:p>
          <a:endParaRPr lang="zh-CN" altLang="en-US"/>
        </a:p>
      </dgm:t>
    </dgm:pt>
    <dgm:pt modelId="{480E0C6B-467A-453B-A405-BF78863563D7}" type="sibTrans" cxnId="{E273CA84-824F-4AFD-96B1-5F485ADAD3D1}">
      <dgm:prSet/>
      <dgm:spPr/>
      <dgm:t>
        <a:bodyPr/>
        <a:lstStyle/>
        <a:p>
          <a:endParaRPr lang="zh-CN" altLang="en-US"/>
        </a:p>
      </dgm:t>
    </dgm:pt>
    <dgm:pt modelId="{B5792AC5-E087-435C-89C6-E1E1AA56F319}">
      <dgm:prSet custT="1"/>
      <dgm:spPr/>
      <dgm:t>
        <a:bodyPr/>
        <a:lstStyle/>
        <a:p>
          <a:r>
            <a:rPr lang="zh-CN" altLang="en-US" sz="2800">
              <a:solidFill>
                <a:srgbClr val="134834"/>
              </a:solidFill>
              <a:latin typeface="微软雅黑" panose="020B0503020204020204" pitchFamily="34" charset="-122"/>
              <a:ea typeface="微软雅黑" panose="020B0503020204020204" pitchFamily="34" charset="-122"/>
            </a:rPr>
            <a:t>非线性分析</a:t>
          </a:r>
          <a:endParaRPr lang="zh-CN" altLang="en-US" sz="2800" dirty="0">
            <a:solidFill>
              <a:srgbClr val="134834"/>
            </a:solidFill>
            <a:latin typeface="微软雅黑" panose="020B0503020204020204" pitchFamily="34" charset="-122"/>
            <a:ea typeface="微软雅黑" panose="020B0503020204020204" pitchFamily="34" charset="-122"/>
          </a:endParaRPr>
        </a:p>
      </dgm:t>
    </dgm:pt>
    <dgm:pt modelId="{8C5127BE-6950-4206-8A07-9FD79E6ECDF0}" type="parTrans" cxnId="{5E888C88-BB2E-4A3A-9DE5-916A4DF90BD8}">
      <dgm:prSet/>
      <dgm:spPr/>
      <dgm:t>
        <a:bodyPr/>
        <a:lstStyle/>
        <a:p>
          <a:endParaRPr lang="zh-CN" altLang="en-US"/>
        </a:p>
      </dgm:t>
    </dgm:pt>
    <dgm:pt modelId="{7F80CF9D-E309-42AD-8F0E-FE1C47042153}" type="sibTrans" cxnId="{5E888C88-BB2E-4A3A-9DE5-916A4DF90BD8}">
      <dgm:prSet/>
      <dgm:spPr/>
      <dgm:t>
        <a:bodyPr/>
        <a:lstStyle/>
        <a:p>
          <a:endParaRPr lang="zh-CN" altLang="en-US"/>
        </a:p>
      </dgm:t>
    </dgm:pt>
    <dgm:pt modelId="{57952D2D-20B8-45AE-8075-838FF843391E}">
      <dgm:prSet custT="1"/>
      <dgm:spPr/>
      <dgm:t>
        <a:bodyPr/>
        <a:lstStyle/>
        <a:p>
          <a:r>
            <a:rPr lang="zh-CN" altLang="en-US" sz="2400">
              <a:solidFill>
                <a:srgbClr val="134834"/>
              </a:solidFill>
              <a:latin typeface="微软雅黑" panose="020B0503020204020204" pitchFamily="34" charset="-122"/>
              <a:ea typeface="微软雅黑" panose="020B0503020204020204" pitchFamily="34" charset="-122"/>
            </a:rPr>
            <a:t>其他分析</a:t>
          </a:r>
          <a:endParaRPr lang="zh-CN" altLang="en-US" sz="2400" dirty="0">
            <a:solidFill>
              <a:srgbClr val="134834"/>
            </a:solidFill>
            <a:latin typeface="微软雅黑" panose="020B0503020204020204" pitchFamily="34" charset="-122"/>
            <a:ea typeface="微软雅黑" panose="020B0503020204020204" pitchFamily="34" charset="-122"/>
          </a:endParaRPr>
        </a:p>
      </dgm:t>
    </dgm:pt>
    <dgm:pt modelId="{988EF8DC-CC2B-4ABA-97A0-628320837F7A}" type="parTrans" cxnId="{A6876221-F131-463D-9A22-1888F600C426}">
      <dgm:prSet/>
      <dgm:spPr/>
      <dgm:t>
        <a:bodyPr/>
        <a:lstStyle/>
        <a:p>
          <a:endParaRPr lang="zh-CN" altLang="en-US"/>
        </a:p>
      </dgm:t>
    </dgm:pt>
    <dgm:pt modelId="{5F817799-E76E-4F07-833E-4E97780B427E}" type="sibTrans" cxnId="{A6876221-F131-463D-9A22-1888F600C426}">
      <dgm:prSet/>
      <dgm:spPr/>
      <dgm:t>
        <a:bodyPr/>
        <a:lstStyle/>
        <a:p>
          <a:endParaRPr lang="zh-CN" altLang="en-US"/>
        </a:p>
      </dgm:t>
    </dgm:pt>
    <dgm:pt modelId="{E8BD81C8-EE84-44EB-9864-F214D06D3962}">
      <dgm:prSet phldrT="[文本]" custT="1"/>
      <dgm:spPr>
        <a:solidFill>
          <a:srgbClr val="134834"/>
        </a:solidFill>
      </dgm:spPr>
      <dgm:t>
        <a:bodyPr/>
        <a:lstStyle/>
        <a:p>
          <a:r>
            <a:rPr lang="zh-CN" altLang="en-US" sz="3600" dirty="0">
              <a:latin typeface="微软雅黑" panose="020B0503020204020204" pitchFamily="34" charset="-122"/>
              <a:ea typeface="微软雅黑" panose="020B0503020204020204" pitchFamily="34" charset="-122"/>
            </a:rPr>
            <a:t>研究方法</a:t>
          </a:r>
        </a:p>
      </dgm:t>
    </dgm:pt>
    <dgm:pt modelId="{7B9413A5-B35F-4B17-B9B7-7E0A89BC5DA4}" type="parTrans" cxnId="{68D29D78-355A-4166-8448-C6C4B6690B49}">
      <dgm:prSet/>
      <dgm:spPr/>
      <dgm:t>
        <a:bodyPr/>
        <a:lstStyle/>
        <a:p>
          <a:endParaRPr lang="zh-CN" altLang="en-US"/>
        </a:p>
      </dgm:t>
    </dgm:pt>
    <dgm:pt modelId="{0212748F-EF87-47F5-A2C4-1FF0693C6BBE}" type="sibTrans" cxnId="{68D29D78-355A-4166-8448-C6C4B6690B49}">
      <dgm:prSet/>
      <dgm:spPr/>
      <dgm:t>
        <a:bodyPr/>
        <a:lstStyle/>
        <a:p>
          <a:endParaRPr lang="zh-CN" altLang="en-US"/>
        </a:p>
      </dgm:t>
    </dgm:pt>
    <dgm:pt modelId="{03607CF6-C684-4EA6-980E-FFE80B908747}">
      <dgm:prSet custT="1"/>
      <dgm:spPr/>
      <dgm:t>
        <a:bodyPr/>
        <a:lstStyle/>
        <a:p>
          <a:r>
            <a:rPr lang="zh-CN" altLang="en-US" sz="2800">
              <a:solidFill>
                <a:srgbClr val="134834"/>
              </a:solidFill>
              <a:latin typeface="微软雅黑" panose="020B0503020204020204" pitchFamily="34" charset="-122"/>
              <a:ea typeface="微软雅黑" panose="020B0503020204020204" pitchFamily="34" charset="-122"/>
            </a:rPr>
            <a:t>特征降维</a:t>
          </a:r>
          <a:endParaRPr lang="zh-CN" altLang="en-US" sz="2800" dirty="0">
            <a:solidFill>
              <a:srgbClr val="134834"/>
            </a:solidFill>
            <a:latin typeface="微软雅黑" panose="020B0503020204020204" pitchFamily="34" charset="-122"/>
            <a:ea typeface="微软雅黑" panose="020B0503020204020204" pitchFamily="34" charset="-122"/>
          </a:endParaRPr>
        </a:p>
      </dgm:t>
    </dgm:pt>
    <dgm:pt modelId="{AC42BE9B-C20E-4C0A-90D6-04D57F2D15E6}" type="parTrans" cxnId="{36089B61-A08F-4CCA-9592-0C0D164947E2}">
      <dgm:prSet/>
      <dgm:spPr/>
      <dgm:t>
        <a:bodyPr/>
        <a:lstStyle/>
        <a:p>
          <a:endParaRPr lang="zh-CN" altLang="en-US"/>
        </a:p>
      </dgm:t>
    </dgm:pt>
    <dgm:pt modelId="{AE6D81D7-862A-4261-ACB0-194AB77081EC}" type="sibTrans" cxnId="{36089B61-A08F-4CCA-9592-0C0D164947E2}">
      <dgm:prSet/>
      <dgm:spPr/>
      <dgm:t>
        <a:bodyPr/>
        <a:lstStyle/>
        <a:p>
          <a:endParaRPr lang="zh-CN" altLang="en-US"/>
        </a:p>
      </dgm:t>
    </dgm:pt>
    <dgm:pt modelId="{A231455B-33F7-443D-9DAB-94ED4C9F7197}">
      <dgm:prSet custT="1"/>
      <dgm:spPr/>
      <dgm:t>
        <a:bodyPr/>
        <a:lstStyle/>
        <a:p>
          <a:r>
            <a:rPr lang="zh-CN" altLang="en-US" sz="2800">
              <a:solidFill>
                <a:srgbClr val="134834"/>
              </a:solidFill>
              <a:latin typeface="微软雅黑" panose="020B0503020204020204" pitchFamily="34" charset="-122"/>
              <a:ea typeface="微软雅黑" panose="020B0503020204020204" pitchFamily="34" charset="-122"/>
            </a:rPr>
            <a:t>分类方法</a:t>
          </a:r>
          <a:endParaRPr lang="zh-CN" altLang="en-US" sz="2800" dirty="0">
            <a:solidFill>
              <a:srgbClr val="134834"/>
            </a:solidFill>
            <a:latin typeface="微软雅黑" panose="020B0503020204020204" pitchFamily="34" charset="-122"/>
            <a:ea typeface="微软雅黑" panose="020B0503020204020204" pitchFamily="34" charset="-122"/>
          </a:endParaRPr>
        </a:p>
      </dgm:t>
    </dgm:pt>
    <dgm:pt modelId="{1B850451-1E77-4327-9DAE-02FB5C8552F5}" type="parTrans" cxnId="{EB15CFD3-62EF-4C3F-A554-5307D504D5E2}">
      <dgm:prSet/>
      <dgm:spPr/>
      <dgm:t>
        <a:bodyPr/>
        <a:lstStyle/>
        <a:p>
          <a:endParaRPr lang="zh-CN" altLang="en-US"/>
        </a:p>
      </dgm:t>
    </dgm:pt>
    <dgm:pt modelId="{A859D02B-929D-44C4-AF18-2C2A29416A56}" type="sibTrans" cxnId="{EB15CFD3-62EF-4C3F-A554-5307D504D5E2}">
      <dgm:prSet/>
      <dgm:spPr/>
      <dgm:t>
        <a:bodyPr/>
        <a:lstStyle/>
        <a:p>
          <a:endParaRPr lang="zh-CN" altLang="en-US"/>
        </a:p>
      </dgm:t>
    </dgm:pt>
    <dgm:pt modelId="{85D1417C-4686-4AFF-9449-2EEE377806E5}">
      <dgm:prSet/>
      <dgm:spPr/>
      <dgm:t>
        <a:bodyPr/>
        <a:lstStyle/>
        <a:p>
          <a:r>
            <a:rPr lang="zh-CN" altLang="en-US">
              <a:solidFill>
                <a:srgbClr val="134834"/>
              </a:solidFill>
              <a:latin typeface="微软雅黑" panose="020B0503020204020204" pitchFamily="34" charset="-122"/>
              <a:ea typeface="微软雅黑" panose="020B0503020204020204" pitchFamily="34" charset="-122"/>
            </a:rPr>
            <a:t>特征分析</a:t>
          </a:r>
          <a:endParaRPr lang="zh-CN" altLang="en-US" dirty="0">
            <a:solidFill>
              <a:srgbClr val="134834"/>
            </a:solidFill>
            <a:latin typeface="微软雅黑" panose="020B0503020204020204" pitchFamily="34" charset="-122"/>
            <a:ea typeface="微软雅黑" panose="020B0503020204020204" pitchFamily="34" charset="-122"/>
          </a:endParaRPr>
        </a:p>
      </dgm:t>
    </dgm:pt>
    <dgm:pt modelId="{915EC38A-F492-4C1F-89E3-1E80862E1E86}" type="parTrans" cxnId="{832AC272-95B8-42F4-9EFB-5EE5C85B5A3B}">
      <dgm:prSet/>
      <dgm:spPr/>
      <dgm:t>
        <a:bodyPr/>
        <a:lstStyle/>
        <a:p>
          <a:endParaRPr lang="zh-CN" altLang="en-US"/>
        </a:p>
      </dgm:t>
    </dgm:pt>
    <dgm:pt modelId="{ABF4A44B-B6E3-495D-B9DF-4387803F1CA9}" type="sibTrans" cxnId="{832AC272-95B8-42F4-9EFB-5EE5C85B5A3B}">
      <dgm:prSet/>
      <dgm:spPr/>
      <dgm:t>
        <a:bodyPr/>
        <a:lstStyle/>
        <a:p>
          <a:endParaRPr lang="zh-CN" altLang="en-US"/>
        </a:p>
      </dgm:t>
    </dgm:pt>
    <dgm:pt modelId="{A1D4B9D4-0A56-4A6D-A569-35C2F7D63F95}">
      <dgm:prSet custT="1"/>
      <dgm:spPr>
        <a:solidFill>
          <a:srgbClr val="134834"/>
        </a:solidFill>
      </dgm:spPr>
      <dgm:t>
        <a:bodyPr/>
        <a:lstStyle/>
        <a:p>
          <a:r>
            <a:rPr lang="zh-CN" altLang="en-US" sz="3600" kern="1200" dirty="0">
              <a:solidFill>
                <a:prstClr val="white"/>
              </a:solidFill>
              <a:latin typeface="微软雅黑" panose="020B0503020204020204" pitchFamily="34" charset="-122"/>
              <a:ea typeface="微软雅黑" panose="020B0503020204020204" pitchFamily="34" charset="-122"/>
              <a:cs typeface="+mn-cs"/>
            </a:rPr>
            <a:t>音乐特征</a:t>
          </a:r>
        </a:p>
      </dgm:t>
    </dgm:pt>
    <dgm:pt modelId="{E054AAED-A8E7-4B47-BF50-EC561BC26711}" type="parTrans" cxnId="{62A0BA3B-B680-4B8F-B507-BBE1DBDBF873}">
      <dgm:prSet/>
      <dgm:spPr/>
      <dgm:t>
        <a:bodyPr/>
        <a:lstStyle/>
        <a:p>
          <a:endParaRPr lang="zh-CN" altLang="en-US"/>
        </a:p>
      </dgm:t>
    </dgm:pt>
    <dgm:pt modelId="{09C0349D-F34D-4066-99C1-9CFB0D94C29B}" type="sibTrans" cxnId="{62A0BA3B-B680-4B8F-B507-BBE1DBDBF873}">
      <dgm:prSet/>
      <dgm:spPr/>
      <dgm:t>
        <a:bodyPr/>
        <a:lstStyle/>
        <a:p>
          <a:endParaRPr lang="zh-CN" altLang="en-US"/>
        </a:p>
      </dgm:t>
    </dgm:pt>
    <dgm:pt modelId="{768DF203-6036-48E7-8C8B-ADF320BCBB77}">
      <dgm:prSet custT="1"/>
      <dgm:spPr>
        <a:solidFill>
          <a:prstClr val="white">
            <a:alpha val="90000"/>
            <a:hueOff val="0"/>
            <a:satOff val="0"/>
            <a:lumOff val="0"/>
            <a:alphaOff val="0"/>
          </a:prst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gm:spPr>
      <dgm:t>
        <a:bodyPr spcFirstLastPara="0" vert="horz" wrap="square" lIns="53340" tIns="35560" rIns="53340" bIns="35560" numCol="1" spcCol="1270" anchor="ctr" anchorCtr="0"/>
        <a:lstStyle/>
        <a:p>
          <a:pPr marL="0" lvl="0" indent="0" algn="ctr" defTabSz="1244600">
            <a:lnSpc>
              <a:spcPct val="90000"/>
            </a:lnSpc>
            <a:spcBef>
              <a:spcPct val="0"/>
            </a:spcBef>
            <a:spcAft>
              <a:spcPct val="35000"/>
            </a:spcAft>
            <a:buNone/>
          </a:pPr>
          <a:r>
            <a:rPr lang="zh-CN" altLang="en-US" sz="2800" kern="1200" dirty="0">
              <a:solidFill>
                <a:srgbClr val="134834"/>
              </a:solidFill>
              <a:latin typeface="微软雅黑" panose="020B0503020204020204" pitchFamily="34" charset="-122"/>
              <a:ea typeface="微软雅黑" panose="020B0503020204020204" pitchFamily="34" charset="-122"/>
              <a:cs typeface="+mn-cs"/>
            </a:rPr>
            <a:t>音色特征</a:t>
          </a:r>
        </a:p>
      </dgm:t>
    </dgm:pt>
    <dgm:pt modelId="{1623D0D6-AFC7-4141-9BD0-197183F4189A}" type="parTrans" cxnId="{F444492A-121E-4946-907B-B012C7177F95}">
      <dgm:prSet/>
      <dgm:spPr/>
      <dgm:t>
        <a:bodyPr/>
        <a:lstStyle/>
        <a:p>
          <a:endParaRPr lang="zh-CN" altLang="en-US"/>
        </a:p>
      </dgm:t>
    </dgm:pt>
    <dgm:pt modelId="{584DC8C0-4753-4F9F-A4F5-6AE6966EE51B}" type="sibTrans" cxnId="{F444492A-121E-4946-907B-B012C7177F95}">
      <dgm:prSet/>
      <dgm:spPr/>
      <dgm:t>
        <a:bodyPr/>
        <a:lstStyle/>
        <a:p>
          <a:endParaRPr lang="zh-CN" altLang="en-US"/>
        </a:p>
      </dgm:t>
    </dgm:pt>
    <dgm:pt modelId="{82128298-10CE-4DE3-A089-2FF650BF0704}">
      <dgm:prSet custT="1"/>
      <dgm:spPr/>
      <dgm:t>
        <a:bodyPr/>
        <a:lstStyle/>
        <a:p>
          <a:pPr marL="0" lvl="0" indent="0" algn="ctr" defTabSz="1244600">
            <a:lnSpc>
              <a:spcPct val="90000"/>
            </a:lnSpc>
            <a:spcBef>
              <a:spcPct val="0"/>
            </a:spcBef>
            <a:spcAft>
              <a:spcPct val="35000"/>
            </a:spcAft>
            <a:buNone/>
          </a:pPr>
          <a:r>
            <a:rPr lang="zh-CN" altLang="en-US" sz="2800" kern="1200" dirty="0">
              <a:solidFill>
                <a:srgbClr val="134834"/>
              </a:solidFill>
              <a:latin typeface="微软雅黑" panose="020B0503020204020204" pitchFamily="34" charset="-122"/>
              <a:ea typeface="微软雅黑" panose="020B0503020204020204" pitchFamily="34" charset="-122"/>
              <a:cs typeface="+mn-cs"/>
            </a:rPr>
            <a:t>节奏特征</a:t>
          </a:r>
        </a:p>
      </dgm:t>
    </dgm:pt>
    <dgm:pt modelId="{4281D906-57ED-4951-B8B6-7A66AF4FF668}" type="parTrans" cxnId="{8EF836EE-7F11-4A5C-8DE9-C1D8D4B391DB}">
      <dgm:prSet/>
      <dgm:spPr/>
      <dgm:t>
        <a:bodyPr/>
        <a:lstStyle/>
        <a:p>
          <a:endParaRPr lang="zh-CN" altLang="en-US"/>
        </a:p>
      </dgm:t>
    </dgm:pt>
    <dgm:pt modelId="{DA86B4B4-68F3-474A-9884-741E3158F48E}" type="sibTrans" cxnId="{8EF836EE-7F11-4A5C-8DE9-C1D8D4B391DB}">
      <dgm:prSet/>
      <dgm:spPr/>
      <dgm:t>
        <a:bodyPr/>
        <a:lstStyle/>
        <a:p>
          <a:endParaRPr lang="zh-CN" altLang="en-US"/>
        </a:p>
      </dgm:t>
    </dgm:pt>
    <dgm:pt modelId="{2D838630-145D-479C-9546-E73FEDDFD5E3}">
      <dgm:prSet custT="1"/>
      <dgm:spPr/>
      <dgm:t>
        <a:bodyPr/>
        <a:lstStyle/>
        <a:p>
          <a:pPr marL="0" lvl="0" indent="0" algn="ctr" defTabSz="1244600">
            <a:lnSpc>
              <a:spcPct val="90000"/>
            </a:lnSpc>
            <a:spcBef>
              <a:spcPct val="0"/>
            </a:spcBef>
            <a:spcAft>
              <a:spcPct val="35000"/>
            </a:spcAft>
            <a:buNone/>
          </a:pPr>
          <a:r>
            <a:rPr lang="zh-CN" altLang="en-US" sz="2800" kern="1200" dirty="0">
              <a:solidFill>
                <a:srgbClr val="134834"/>
              </a:solidFill>
              <a:latin typeface="微软雅黑" panose="020B0503020204020204" pitchFamily="34" charset="-122"/>
              <a:ea typeface="微软雅黑" panose="020B0503020204020204" pitchFamily="34" charset="-122"/>
              <a:cs typeface="+mn-cs"/>
            </a:rPr>
            <a:t>音调特征</a:t>
          </a:r>
        </a:p>
      </dgm:t>
    </dgm:pt>
    <dgm:pt modelId="{D4A8A7E0-297D-48DF-84FF-16B3825B622F}" type="parTrans" cxnId="{62F2346F-625A-4C95-B215-3EBF96C130AC}">
      <dgm:prSet/>
      <dgm:spPr/>
      <dgm:t>
        <a:bodyPr/>
        <a:lstStyle/>
        <a:p>
          <a:endParaRPr lang="zh-CN" altLang="en-US"/>
        </a:p>
      </dgm:t>
    </dgm:pt>
    <dgm:pt modelId="{E49CA5A3-D8EA-4783-91BC-04736A34C84E}" type="sibTrans" cxnId="{62F2346F-625A-4C95-B215-3EBF96C130AC}">
      <dgm:prSet/>
      <dgm:spPr/>
      <dgm:t>
        <a:bodyPr/>
        <a:lstStyle/>
        <a:p>
          <a:endParaRPr lang="zh-CN" altLang="en-US"/>
        </a:p>
      </dgm:t>
    </dgm:pt>
    <dgm:pt modelId="{9E7D1369-3830-41E0-BFF2-EBF5C713CE58}">
      <dgm:prSet custT="1"/>
      <dgm:spPr/>
      <dgm:t>
        <a:bodyPr/>
        <a:lstStyle/>
        <a:p>
          <a:r>
            <a:rPr lang="zh-CN" altLang="en-US" sz="2800" kern="1200" dirty="0">
              <a:solidFill>
                <a:srgbClr val="134834"/>
              </a:solidFill>
              <a:latin typeface="微软雅黑" panose="020B0503020204020204" pitchFamily="34" charset="-122"/>
              <a:ea typeface="微软雅黑" panose="020B0503020204020204" pitchFamily="34" charset="-122"/>
              <a:cs typeface="+mn-cs"/>
            </a:rPr>
            <a:t>谱特征</a:t>
          </a:r>
        </a:p>
      </dgm:t>
    </dgm:pt>
    <dgm:pt modelId="{8FAD1C34-76B9-4807-94B1-2AD87EF5B209}" type="parTrans" cxnId="{00DA4EB8-699B-4FED-9DBE-DB6B5B76DD3D}">
      <dgm:prSet/>
      <dgm:spPr/>
      <dgm:t>
        <a:bodyPr/>
        <a:lstStyle/>
        <a:p>
          <a:endParaRPr lang="zh-CN" altLang="en-US"/>
        </a:p>
      </dgm:t>
    </dgm:pt>
    <dgm:pt modelId="{94593742-DB13-4C42-B44B-77E1E2CFD1F1}" type="sibTrans" cxnId="{00DA4EB8-699B-4FED-9DBE-DB6B5B76DD3D}">
      <dgm:prSet/>
      <dgm:spPr/>
      <dgm:t>
        <a:bodyPr/>
        <a:lstStyle/>
        <a:p>
          <a:endParaRPr lang="zh-CN" altLang="en-US"/>
        </a:p>
      </dgm:t>
    </dgm:pt>
    <dgm:pt modelId="{4D3539F1-12DB-4DDA-8160-DBF8B9561E90}" type="pres">
      <dgm:prSet presAssocID="{85F5D338-1CF3-4B21-B510-9019741D34A5}" presName="diagram" presStyleCnt="0">
        <dgm:presLayoutVars>
          <dgm:chPref val="1"/>
          <dgm:dir/>
          <dgm:animOne val="branch"/>
          <dgm:animLvl val="lvl"/>
          <dgm:resizeHandles/>
        </dgm:presLayoutVars>
      </dgm:prSet>
      <dgm:spPr/>
    </dgm:pt>
    <dgm:pt modelId="{6EFA6FD7-C28A-48F3-9D2C-9150E9824820}" type="pres">
      <dgm:prSet presAssocID="{24A9D10D-691F-4905-9C05-57134A0E55FA}" presName="root" presStyleCnt="0"/>
      <dgm:spPr/>
    </dgm:pt>
    <dgm:pt modelId="{EBF7E0ED-B82E-439A-B7D9-D8D6BD775BCD}" type="pres">
      <dgm:prSet presAssocID="{24A9D10D-691F-4905-9C05-57134A0E55FA}" presName="rootComposite" presStyleCnt="0"/>
      <dgm:spPr/>
    </dgm:pt>
    <dgm:pt modelId="{D5727A52-59D6-40BA-882F-2817C425A490}" type="pres">
      <dgm:prSet presAssocID="{24A9D10D-691F-4905-9C05-57134A0E55FA}" presName="rootText" presStyleLbl="node1" presStyleIdx="0" presStyleCnt="4" custScaleX="123163" custScaleY="100577"/>
      <dgm:spPr/>
    </dgm:pt>
    <dgm:pt modelId="{D5FF4823-4248-4BCF-AEBD-CAE411FF17B9}" type="pres">
      <dgm:prSet presAssocID="{24A9D10D-691F-4905-9C05-57134A0E55FA}" presName="rootConnector" presStyleLbl="node1" presStyleIdx="0" presStyleCnt="4"/>
      <dgm:spPr/>
    </dgm:pt>
    <dgm:pt modelId="{490D288E-C308-406D-8E60-FC9DB2458B4F}" type="pres">
      <dgm:prSet presAssocID="{24A9D10D-691F-4905-9C05-57134A0E55FA}" presName="childShape" presStyleCnt="0"/>
      <dgm:spPr/>
    </dgm:pt>
    <dgm:pt modelId="{0AC3746C-4F4B-45C2-99B9-FB9BF4B01C36}" type="pres">
      <dgm:prSet presAssocID="{9A39EA1F-D6AB-4C2A-A490-05CA7E77834B}" presName="Name13" presStyleLbl="parChTrans1D2" presStyleIdx="0" presStyleCnt="15"/>
      <dgm:spPr/>
    </dgm:pt>
    <dgm:pt modelId="{F2208E66-2858-4428-8931-3C2382E1FF7A}" type="pres">
      <dgm:prSet presAssocID="{0A87B010-AF14-47FA-BDED-0BC737F6DD40}" presName="childText" presStyleLbl="bgAcc1" presStyleIdx="0" presStyleCnt="15" custScaleX="129585" custScaleY="79301">
        <dgm:presLayoutVars>
          <dgm:bulletEnabled val="1"/>
        </dgm:presLayoutVars>
      </dgm:prSet>
      <dgm:spPr/>
    </dgm:pt>
    <dgm:pt modelId="{55CAD596-B094-4358-AFF0-F8EDA013598B}" type="pres">
      <dgm:prSet presAssocID="{9911FCEE-0E2D-4953-9248-0EB497FEBB24}" presName="Name13" presStyleLbl="parChTrans1D2" presStyleIdx="1" presStyleCnt="15"/>
      <dgm:spPr/>
    </dgm:pt>
    <dgm:pt modelId="{7799ECB7-195F-4FD5-808E-848689D54DEF}" type="pres">
      <dgm:prSet presAssocID="{95E2D9DA-A1AF-4AC0-9428-1A3AB19FE80C}" presName="childText" presStyleLbl="bgAcc1" presStyleIdx="1" presStyleCnt="15" custScaleX="136536" custScaleY="79301" custLinFactNeighborX="2595" custLinFactNeighborY="2768">
        <dgm:presLayoutVars>
          <dgm:bulletEnabled val="1"/>
        </dgm:presLayoutVars>
      </dgm:prSet>
      <dgm:spPr/>
    </dgm:pt>
    <dgm:pt modelId="{9520B24A-9DB2-4F52-B6B8-F71CA0278FC5}" type="pres">
      <dgm:prSet presAssocID="{CA970F60-86CA-4CDB-9DF6-E88AC682A59C}" presName="Name13" presStyleLbl="parChTrans1D2" presStyleIdx="2" presStyleCnt="15"/>
      <dgm:spPr/>
    </dgm:pt>
    <dgm:pt modelId="{B7BA72C8-CE20-4F0A-9AC6-C6CD1A527769}" type="pres">
      <dgm:prSet presAssocID="{ADE4EA81-7332-4FC8-AC41-6393BDB0CE16}" presName="childText" presStyleLbl="bgAcc1" presStyleIdx="2" presStyleCnt="15" custScaleX="107335" custScaleY="79326" custLinFactNeighborX="614" custLinFactNeighborY="-2224">
        <dgm:presLayoutVars>
          <dgm:bulletEnabled val="1"/>
        </dgm:presLayoutVars>
      </dgm:prSet>
      <dgm:spPr/>
    </dgm:pt>
    <dgm:pt modelId="{353645BC-1B62-4F55-AEE2-A64E3450C913}" type="pres">
      <dgm:prSet presAssocID="{92848CE3-693F-47FB-ADBB-7629316E3997}" presName="Name13" presStyleLbl="parChTrans1D2" presStyleIdx="3" presStyleCnt="15"/>
      <dgm:spPr/>
    </dgm:pt>
    <dgm:pt modelId="{D7D3F362-7D75-4071-A475-ACC036B0DB21}" type="pres">
      <dgm:prSet presAssocID="{ED12E55E-D44D-438E-8484-3EFBF1433BDA}" presName="childText" presStyleLbl="bgAcc1" presStyleIdx="3" presStyleCnt="15" custScaleX="150944" custScaleY="79296" custLinFactNeighborX="-4809" custLinFactNeighborY="28264">
        <dgm:presLayoutVars>
          <dgm:bulletEnabled val="1"/>
        </dgm:presLayoutVars>
      </dgm:prSet>
      <dgm:spPr/>
    </dgm:pt>
    <dgm:pt modelId="{DA0DB877-2418-4450-92F0-BABB47249B46}" type="pres">
      <dgm:prSet presAssocID="{A1D4B9D4-0A56-4A6D-A569-35C2F7D63F95}" presName="root" presStyleCnt="0"/>
      <dgm:spPr/>
    </dgm:pt>
    <dgm:pt modelId="{FD1C8DA6-7523-4520-8AD7-55609AAF2A50}" type="pres">
      <dgm:prSet presAssocID="{A1D4B9D4-0A56-4A6D-A569-35C2F7D63F95}" presName="rootComposite" presStyleCnt="0"/>
      <dgm:spPr/>
    </dgm:pt>
    <dgm:pt modelId="{EFBF7C7C-AD21-4601-97D5-0FE57A699986}" type="pres">
      <dgm:prSet presAssocID="{A1D4B9D4-0A56-4A6D-A569-35C2F7D63F95}" presName="rootText" presStyleLbl="node1" presStyleIdx="1" presStyleCnt="4" custScaleX="118093"/>
      <dgm:spPr/>
    </dgm:pt>
    <dgm:pt modelId="{953BB140-E30E-4A76-9A52-7AA23DD5C431}" type="pres">
      <dgm:prSet presAssocID="{A1D4B9D4-0A56-4A6D-A569-35C2F7D63F95}" presName="rootConnector" presStyleLbl="node1" presStyleIdx="1" presStyleCnt="4"/>
      <dgm:spPr/>
    </dgm:pt>
    <dgm:pt modelId="{8B941E03-2B13-4EAD-A7F7-4BAC3ED1645A}" type="pres">
      <dgm:prSet presAssocID="{A1D4B9D4-0A56-4A6D-A569-35C2F7D63F95}" presName="childShape" presStyleCnt="0"/>
      <dgm:spPr/>
    </dgm:pt>
    <dgm:pt modelId="{B2BB6A05-806B-4F97-AC41-FC4F36ACD49C}" type="pres">
      <dgm:prSet presAssocID="{1623D0D6-AFC7-4141-9BD0-197183F4189A}" presName="Name13" presStyleLbl="parChTrans1D2" presStyleIdx="4" presStyleCnt="15"/>
      <dgm:spPr/>
    </dgm:pt>
    <dgm:pt modelId="{6A861C32-4AEA-46A4-977F-EBFFC35210F8}" type="pres">
      <dgm:prSet presAssocID="{768DF203-6036-48E7-8C8B-ADF320BCBB77}" presName="childText" presStyleLbl="bgAcc1" presStyleIdx="4" presStyleCnt="15" custScaleX="144138" custScaleY="80489">
        <dgm:presLayoutVars>
          <dgm:bulletEnabled val="1"/>
        </dgm:presLayoutVars>
      </dgm:prSet>
      <dgm:spPr>
        <a:xfrm>
          <a:off x="4249031" y="1104209"/>
          <a:ext cx="2035423" cy="710383"/>
        </a:xfrm>
        <a:prstGeom prst="roundRect">
          <a:avLst>
            <a:gd name="adj" fmla="val 10000"/>
          </a:avLst>
        </a:prstGeom>
      </dgm:spPr>
    </dgm:pt>
    <dgm:pt modelId="{D90FF7B7-2B18-42C0-9EF2-114AFB6BBCCA}" type="pres">
      <dgm:prSet presAssocID="{4281D906-57ED-4951-B8B6-7A66AF4FF668}" presName="Name13" presStyleLbl="parChTrans1D2" presStyleIdx="5" presStyleCnt="15"/>
      <dgm:spPr/>
    </dgm:pt>
    <dgm:pt modelId="{121E6494-A696-40D9-A8D2-500025D88829}" type="pres">
      <dgm:prSet presAssocID="{82128298-10CE-4DE3-A089-2FF650BF0704}" presName="childText" presStyleLbl="bgAcc1" presStyleIdx="5" presStyleCnt="15" custScaleX="147755">
        <dgm:presLayoutVars>
          <dgm:bulletEnabled val="1"/>
        </dgm:presLayoutVars>
      </dgm:prSet>
      <dgm:spPr/>
    </dgm:pt>
    <dgm:pt modelId="{066E976B-7F7F-46DF-A6F0-A00C0A3E9F97}" type="pres">
      <dgm:prSet presAssocID="{D4A8A7E0-297D-48DF-84FF-16B3825B622F}" presName="Name13" presStyleLbl="parChTrans1D2" presStyleIdx="6" presStyleCnt="15"/>
      <dgm:spPr/>
    </dgm:pt>
    <dgm:pt modelId="{FA6EF08D-757C-461B-9C23-65784A9CC53A}" type="pres">
      <dgm:prSet presAssocID="{2D838630-145D-479C-9546-E73FEDDFD5E3}" presName="childText" presStyleLbl="bgAcc1" presStyleIdx="6" presStyleCnt="15" custScaleX="147755">
        <dgm:presLayoutVars>
          <dgm:bulletEnabled val="1"/>
        </dgm:presLayoutVars>
      </dgm:prSet>
      <dgm:spPr/>
    </dgm:pt>
    <dgm:pt modelId="{C5BD1A27-B3E9-4F7C-BC5C-F1865DD31391}" type="pres">
      <dgm:prSet presAssocID="{8FAD1C34-76B9-4807-94B1-2AD87EF5B209}" presName="Name13" presStyleLbl="parChTrans1D2" presStyleIdx="7" presStyleCnt="15"/>
      <dgm:spPr/>
    </dgm:pt>
    <dgm:pt modelId="{41BF90F3-F2A3-48A8-BFA7-FE487C1639C6}" type="pres">
      <dgm:prSet presAssocID="{9E7D1369-3830-41E0-BFF2-EBF5C713CE58}" presName="childText" presStyleLbl="bgAcc1" presStyleIdx="7" presStyleCnt="15" custLinFactNeighborX="23608" custLinFactNeighborY="-8634">
        <dgm:presLayoutVars>
          <dgm:bulletEnabled val="1"/>
        </dgm:presLayoutVars>
      </dgm:prSet>
      <dgm:spPr/>
    </dgm:pt>
    <dgm:pt modelId="{AC731DA1-CD14-48F8-B9A2-3EE1F4F82416}" type="pres">
      <dgm:prSet presAssocID="{2A406C38-0756-49AA-BD3A-3D66785B1161}" presName="root" presStyleCnt="0"/>
      <dgm:spPr/>
    </dgm:pt>
    <dgm:pt modelId="{266851DC-C67E-4A33-8DA1-550BD5A07496}" type="pres">
      <dgm:prSet presAssocID="{2A406C38-0756-49AA-BD3A-3D66785B1161}" presName="rootComposite" presStyleCnt="0"/>
      <dgm:spPr/>
    </dgm:pt>
    <dgm:pt modelId="{42114ABB-DBC6-4FAB-9066-3F1DC12DFC9B}" type="pres">
      <dgm:prSet presAssocID="{2A406C38-0756-49AA-BD3A-3D66785B1161}" presName="rootText" presStyleLbl="node1" presStyleIdx="2" presStyleCnt="4" custScaleX="118646" custScaleY="100531"/>
      <dgm:spPr/>
    </dgm:pt>
    <dgm:pt modelId="{ECA23720-F8AF-413A-8D36-7A117455B871}" type="pres">
      <dgm:prSet presAssocID="{2A406C38-0756-49AA-BD3A-3D66785B1161}" presName="rootConnector" presStyleLbl="node1" presStyleIdx="2" presStyleCnt="4"/>
      <dgm:spPr/>
    </dgm:pt>
    <dgm:pt modelId="{B6431CEC-C382-4A1A-B805-881988C80BA7}" type="pres">
      <dgm:prSet presAssocID="{2A406C38-0756-49AA-BD3A-3D66785B1161}" presName="childShape" presStyleCnt="0"/>
      <dgm:spPr/>
    </dgm:pt>
    <dgm:pt modelId="{1902DF35-8233-4B1E-9666-1264E3ADA89C}" type="pres">
      <dgm:prSet presAssocID="{E8AD1049-E130-4A8F-AD45-70F688D30E8C}" presName="Name13" presStyleLbl="parChTrans1D2" presStyleIdx="8" presStyleCnt="15"/>
      <dgm:spPr/>
    </dgm:pt>
    <dgm:pt modelId="{29A49B59-9D5A-48E7-9EEB-EE5BABBCC693}" type="pres">
      <dgm:prSet presAssocID="{E39BAB4F-CB6C-4F4C-9B66-CE34AB722687}" presName="childText" presStyleLbl="bgAcc1" presStyleIdx="8" presStyleCnt="15" custScaleX="113262" custScaleY="79308">
        <dgm:presLayoutVars>
          <dgm:bulletEnabled val="1"/>
        </dgm:presLayoutVars>
      </dgm:prSet>
      <dgm:spPr/>
    </dgm:pt>
    <dgm:pt modelId="{04A21321-7074-4588-9AE4-ABD72BA39CA2}" type="pres">
      <dgm:prSet presAssocID="{406259D5-9566-4AEF-8B6A-805EB650DF64}" presName="Name13" presStyleLbl="parChTrans1D2" presStyleIdx="9" presStyleCnt="15"/>
      <dgm:spPr/>
    </dgm:pt>
    <dgm:pt modelId="{74488D9D-AA88-43BD-82BE-D691D26128EA}" type="pres">
      <dgm:prSet presAssocID="{52D7005C-6A62-47CC-95F1-A57A28C6F0A1}" presName="childText" presStyleLbl="bgAcc1" presStyleIdx="9" presStyleCnt="15" custScaleX="118915" custScaleY="79308">
        <dgm:presLayoutVars>
          <dgm:bulletEnabled val="1"/>
        </dgm:presLayoutVars>
      </dgm:prSet>
      <dgm:spPr/>
    </dgm:pt>
    <dgm:pt modelId="{CD6A4934-2727-455E-9666-5211F7799C48}" type="pres">
      <dgm:prSet presAssocID="{8C5127BE-6950-4206-8A07-9FD79E6ECDF0}" presName="Name13" presStyleLbl="parChTrans1D2" presStyleIdx="10" presStyleCnt="15"/>
      <dgm:spPr/>
    </dgm:pt>
    <dgm:pt modelId="{6EF899C0-CFE0-4485-85CB-D74C25474CD5}" type="pres">
      <dgm:prSet presAssocID="{B5792AC5-E087-435C-89C6-E1E1AA56F319}" presName="childText" presStyleLbl="bgAcc1" presStyleIdx="10" presStyleCnt="15" custScaleX="164413" custScaleY="83267">
        <dgm:presLayoutVars>
          <dgm:bulletEnabled val="1"/>
        </dgm:presLayoutVars>
      </dgm:prSet>
      <dgm:spPr/>
    </dgm:pt>
    <dgm:pt modelId="{A3C7F6D7-ED90-4E10-B4D0-B251387C9C65}" type="pres">
      <dgm:prSet presAssocID="{988EF8DC-CC2B-4ABA-97A0-628320837F7A}" presName="Name13" presStyleLbl="parChTrans1D2" presStyleIdx="11" presStyleCnt="15"/>
      <dgm:spPr/>
    </dgm:pt>
    <dgm:pt modelId="{886D2A8A-A158-48DD-AD40-ABBF9B01251F}" type="pres">
      <dgm:prSet presAssocID="{57952D2D-20B8-45AE-8075-838FF843391E}" presName="childText" presStyleLbl="bgAcc1" presStyleIdx="11" presStyleCnt="15" custScaleX="111256" custScaleY="80765">
        <dgm:presLayoutVars>
          <dgm:bulletEnabled val="1"/>
        </dgm:presLayoutVars>
      </dgm:prSet>
      <dgm:spPr/>
    </dgm:pt>
    <dgm:pt modelId="{7092414D-5A41-4DB4-9F3E-4DEF29F0D27E}" type="pres">
      <dgm:prSet presAssocID="{E8BD81C8-EE84-44EB-9864-F214D06D3962}" presName="root" presStyleCnt="0"/>
      <dgm:spPr/>
    </dgm:pt>
    <dgm:pt modelId="{0BD4E8E7-AF52-417B-A542-52666E8A898F}" type="pres">
      <dgm:prSet presAssocID="{E8BD81C8-EE84-44EB-9864-F214D06D3962}" presName="rootComposite" presStyleCnt="0"/>
      <dgm:spPr/>
    </dgm:pt>
    <dgm:pt modelId="{0BF87FCB-DA12-4239-B7F5-283E04C90BFE}" type="pres">
      <dgm:prSet presAssocID="{E8BD81C8-EE84-44EB-9864-F214D06D3962}" presName="rootText" presStyleLbl="node1" presStyleIdx="3" presStyleCnt="4" custScaleX="122554" custScaleY="100531"/>
      <dgm:spPr/>
    </dgm:pt>
    <dgm:pt modelId="{E5FFB0A8-4E6E-4C1D-A7A2-9543EA4A0651}" type="pres">
      <dgm:prSet presAssocID="{E8BD81C8-EE84-44EB-9864-F214D06D3962}" presName="rootConnector" presStyleLbl="node1" presStyleIdx="3" presStyleCnt="4"/>
      <dgm:spPr/>
    </dgm:pt>
    <dgm:pt modelId="{A49461ED-A1B4-46EF-BF1A-B5F5510B5DA9}" type="pres">
      <dgm:prSet presAssocID="{E8BD81C8-EE84-44EB-9864-F214D06D3962}" presName="childShape" presStyleCnt="0"/>
      <dgm:spPr/>
    </dgm:pt>
    <dgm:pt modelId="{BECAC0FC-E973-4465-A29F-1A342F1D44A3}" type="pres">
      <dgm:prSet presAssocID="{AC42BE9B-C20E-4C0A-90D6-04D57F2D15E6}" presName="Name13" presStyleLbl="parChTrans1D2" presStyleIdx="12" presStyleCnt="15"/>
      <dgm:spPr/>
    </dgm:pt>
    <dgm:pt modelId="{88C5178B-79CB-401C-A58B-3E58FD57D3B6}" type="pres">
      <dgm:prSet presAssocID="{03607CF6-C684-4EA6-980E-FFE80B908747}" presName="childText" presStyleLbl="bgAcc1" presStyleIdx="12" presStyleCnt="15" custScaleX="126636" custScaleY="79461">
        <dgm:presLayoutVars>
          <dgm:bulletEnabled val="1"/>
        </dgm:presLayoutVars>
      </dgm:prSet>
      <dgm:spPr/>
    </dgm:pt>
    <dgm:pt modelId="{46C4527F-A2A9-43CD-9B13-2873EBE9B3C1}" type="pres">
      <dgm:prSet presAssocID="{1B850451-1E77-4327-9DAE-02FB5C8552F5}" presName="Name13" presStyleLbl="parChTrans1D2" presStyleIdx="13" presStyleCnt="15"/>
      <dgm:spPr/>
    </dgm:pt>
    <dgm:pt modelId="{522F4342-8CED-42F7-B43B-10F7BEDFD8E8}" type="pres">
      <dgm:prSet presAssocID="{A231455B-33F7-443D-9DAB-94ED4C9F7197}" presName="childText" presStyleLbl="bgAcc1" presStyleIdx="13" presStyleCnt="15" custScaleX="112771" custScaleY="79461">
        <dgm:presLayoutVars>
          <dgm:bulletEnabled val="1"/>
        </dgm:presLayoutVars>
      </dgm:prSet>
      <dgm:spPr/>
    </dgm:pt>
    <dgm:pt modelId="{A625C9EE-E0B5-4A13-8395-C006BD257717}" type="pres">
      <dgm:prSet presAssocID="{915EC38A-F492-4C1F-89E3-1E80862E1E86}" presName="Name13" presStyleLbl="parChTrans1D2" presStyleIdx="14" presStyleCnt="15"/>
      <dgm:spPr/>
    </dgm:pt>
    <dgm:pt modelId="{38A65F35-D48A-402C-88F5-E1A114EFD6DD}" type="pres">
      <dgm:prSet presAssocID="{85D1417C-4686-4AFF-9449-2EEE377806E5}" presName="childText" presStyleLbl="bgAcc1" presStyleIdx="14" presStyleCnt="15" custScaleX="110038" custScaleY="79461">
        <dgm:presLayoutVars>
          <dgm:bulletEnabled val="1"/>
        </dgm:presLayoutVars>
      </dgm:prSet>
      <dgm:spPr/>
    </dgm:pt>
  </dgm:ptLst>
  <dgm:cxnLst>
    <dgm:cxn modelId="{13BF7107-A244-49BD-A91B-788C6984AFC2}" type="presOf" srcId="{0A87B010-AF14-47FA-BDED-0BC737F6DD40}" destId="{F2208E66-2858-4428-8931-3C2382E1FF7A}" srcOrd="0" destOrd="0" presId="urn:microsoft.com/office/officeart/2005/8/layout/hierarchy3"/>
    <dgm:cxn modelId="{50C1DE13-9576-4026-8F5D-0BE2B5C02784}" type="presOf" srcId="{A1D4B9D4-0A56-4A6D-A569-35C2F7D63F95}" destId="{953BB140-E30E-4A76-9A52-7AA23DD5C431}" srcOrd="1" destOrd="0" presId="urn:microsoft.com/office/officeart/2005/8/layout/hierarchy3"/>
    <dgm:cxn modelId="{D0F03B17-A1DE-46C1-9F92-B03CE4E64C2C}" type="presOf" srcId="{2A406C38-0756-49AA-BD3A-3D66785B1161}" destId="{ECA23720-F8AF-413A-8D36-7A117455B871}" srcOrd="1" destOrd="0" presId="urn:microsoft.com/office/officeart/2005/8/layout/hierarchy3"/>
    <dgm:cxn modelId="{6679DE20-DE9B-47F1-9E82-6F1D259573F0}" type="presOf" srcId="{85F5D338-1CF3-4B21-B510-9019741D34A5}" destId="{4D3539F1-12DB-4DDA-8160-DBF8B9561E90}" srcOrd="0" destOrd="0" presId="urn:microsoft.com/office/officeart/2005/8/layout/hierarchy3"/>
    <dgm:cxn modelId="{BD050621-E718-42B6-A6E1-ECD9AFC57FC1}" type="presOf" srcId="{E39BAB4F-CB6C-4F4C-9B66-CE34AB722687}" destId="{29A49B59-9D5A-48E7-9EEB-EE5BABBCC693}" srcOrd="0" destOrd="0" presId="urn:microsoft.com/office/officeart/2005/8/layout/hierarchy3"/>
    <dgm:cxn modelId="{A6876221-F131-463D-9A22-1888F600C426}" srcId="{2A406C38-0756-49AA-BD3A-3D66785B1161}" destId="{57952D2D-20B8-45AE-8075-838FF843391E}" srcOrd="3" destOrd="0" parTransId="{988EF8DC-CC2B-4ABA-97A0-628320837F7A}" sibTransId="{5F817799-E76E-4F07-833E-4E97780B427E}"/>
    <dgm:cxn modelId="{F444492A-121E-4946-907B-B012C7177F95}" srcId="{A1D4B9D4-0A56-4A6D-A569-35C2F7D63F95}" destId="{768DF203-6036-48E7-8C8B-ADF320BCBB77}" srcOrd="0" destOrd="0" parTransId="{1623D0D6-AFC7-4141-9BD0-197183F4189A}" sibTransId="{584DC8C0-4753-4F9F-A4F5-6AE6966EE51B}"/>
    <dgm:cxn modelId="{ADAC7A2A-9DE7-4B2E-9FDD-DB161B400C43}" type="presOf" srcId="{24A9D10D-691F-4905-9C05-57134A0E55FA}" destId="{D5727A52-59D6-40BA-882F-2817C425A490}" srcOrd="0" destOrd="0" presId="urn:microsoft.com/office/officeart/2005/8/layout/hierarchy3"/>
    <dgm:cxn modelId="{36B4A731-700A-47DB-A0A6-A517518F5037}" type="presOf" srcId="{9911FCEE-0E2D-4953-9248-0EB497FEBB24}" destId="{55CAD596-B094-4358-AFF0-F8EDA013598B}" srcOrd="0" destOrd="0" presId="urn:microsoft.com/office/officeart/2005/8/layout/hierarchy3"/>
    <dgm:cxn modelId="{BBE4FC35-FACB-4E19-99F3-E6F2C6365689}" type="presOf" srcId="{52D7005C-6A62-47CC-95F1-A57A28C6F0A1}" destId="{74488D9D-AA88-43BD-82BE-D691D26128EA}" srcOrd="0" destOrd="0" presId="urn:microsoft.com/office/officeart/2005/8/layout/hierarchy3"/>
    <dgm:cxn modelId="{21B2BC39-53D1-4460-AE56-5F60D00762DE}" type="presOf" srcId="{2D838630-145D-479C-9546-E73FEDDFD5E3}" destId="{FA6EF08D-757C-461B-9C23-65784A9CC53A}" srcOrd="0" destOrd="0" presId="urn:microsoft.com/office/officeart/2005/8/layout/hierarchy3"/>
    <dgm:cxn modelId="{62A0BA3B-B680-4B8F-B507-BBE1DBDBF873}" srcId="{85F5D338-1CF3-4B21-B510-9019741D34A5}" destId="{A1D4B9D4-0A56-4A6D-A569-35C2F7D63F95}" srcOrd="1" destOrd="0" parTransId="{E054AAED-A8E7-4B47-BF50-EC561BC26711}" sibTransId="{09C0349D-F34D-4066-99C1-9CFB0D94C29B}"/>
    <dgm:cxn modelId="{C58B2D5D-7BDB-48A9-B60A-941602B30886}" type="presOf" srcId="{A1D4B9D4-0A56-4A6D-A569-35C2F7D63F95}" destId="{EFBF7C7C-AD21-4601-97D5-0FE57A699986}" srcOrd="0" destOrd="0" presId="urn:microsoft.com/office/officeart/2005/8/layout/hierarchy3"/>
    <dgm:cxn modelId="{A96B475F-E050-4E10-B523-640740ECEB33}" srcId="{24A9D10D-691F-4905-9C05-57134A0E55FA}" destId="{ADE4EA81-7332-4FC8-AC41-6393BDB0CE16}" srcOrd="2" destOrd="0" parTransId="{CA970F60-86CA-4CDB-9DF6-E88AC682A59C}" sibTransId="{F21E7C4A-624A-4EAD-9502-928BC13EEB86}"/>
    <dgm:cxn modelId="{36089B61-A08F-4CCA-9592-0C0D164947E2}" srcId="{E8BD81C8-EE84-44EB-9864-F214D06D3962}" destId="{03607CF6-C684-4EA6-980E-FFE80B908747}" srcOrd="0" destOrd="0" parTransId="{AC42BE9B-C20E-4C0A-90D6-04D57F2D15E6}" sibTransId="{AE6D81D7-862A-4261-ACB0-194AB77081EC}"/>
    <dgm:cxn modelId="{8E572646-5919-4DCD-9205-3A3F66617670}" type="presOf" srcId="{85D1417C-4686-4AFF-9449-2EEE377806E5}" destId="{38A65F35-D48A-402C-88F5-E1A114EFD6DD}" srcOrd="0" destOrd="0" presId="urn:microsoft.com/office/officeart/2005/8/layout/hierarchy3"/>
    <dgm:cxn modelId="{A63D3849-0566-4963-8005-A3635A32DD93}" type="presOf" srcId="{CA970F60-86CA-4CDB-9DF6-E88AC682A59C}" destId="{9520B24A-9DB2-4F52-B6B8-F71CA0278FC5}" srcOrd="0" destOrd="0" presId="urn:microsoft.com/office/officeart/2005/8/layout/hierarchy3"/>
    <dgm:cxn modelId="{4E22426B-F8E0-4A96-9A15-87C99F3DEE4F}" srcId="{2A406C38-0756-49AA-BD3A-3D66785B1161}" destId="{52D7005C-6A62-47CC-95F1-A57A28C6F0A1}" srcOrd="1" destOrd="0" parTransId="{406259D5-9566-4AEF-8B6A-805EB650DF64}" sibTransId="{755A3106-453F-40E3-90BC-CB8249F14139}"/>
    <dgm:cxn modelId="{8141914C-9DFB-4F34-89B1-D0C914270D3D}" type="presOf" srcId="{988EF8DC-CC2B-4ABA-97A0-628320837F7A}" destId="{A3C7F6D7-ED90-4E10-B4D0-B251387C9C65}" srcOrd="0" destOrd="0" presId="urn:microsoft.com/office/officeart/2005/8/layout/hierarchy3"/>
    <dgm:cxn modelId="{86D7444D-1DB5-4EDA-9224-4C39DD8278D5}" type="presOf" srcId="{95E2D9DA-A1AF-4AC0-9428-1A3AB19FE80C}" destId="{7799ECB7-195F-4FD5-808E-848689D54DEF}" srcOrd="0" destOrd="0" presId="urn:microsoft.com/office/officeart/2005/8/layout/hierarchy3"/>
    <dgm:cxn modelId="{187EB64D-72F9-4CF5-B48A-EEEFD8BE6542}" type="presOf" srcId="{E8BD81C8-EE84-44EB-9864-F214D06D3962}" destId="{0BF87FCB-DA12-4239-B7F5-283E04C90BFE}" srcOrd="0" destOrd="0" presId="urn:microsoft.com/office/officeart/2005/8/layout/hierarchy3"/>
    <dgm:cxn modelId="{28DDDD4E-BEDC-4A5D-BDF4-FD55E28CF090}" type="presOf" srcId="{D4A8A7E0-297D-48DF-84FF-16B3825B622F}" destId="{066E976B-7F7F-46DF-A6F0-A00C0A3E9F97}" srcOrd="0" destOrd="0" presId="urn:microsoft.com/office/officeart/2005/8/layout/hierarchy3"/>
    <dgm:cxn modelId="{62F2346F-625A-4C95-B215-3EBF96C130AC}" srcId="{A1D4B9D4-0A56-4A6D-A569-35C2F7D63F95}" destId="{2D838630-145D-479C-9546-E73FEDDFD5E3}" srcOrd="2" destOrd="0" parTransId="{D4A8A7E0-297D-48DF-84FF-16B3825B622F}" sibTransId="{E49CA5A3-D8EA-4783-91BC-04736A34C84E}"/>
    <dgm:cxn modelId="{44522751-33B9-4356-BE46-D1BC1A846FBF}" type="presOf" srcId="{1623D0D6-AFC7-4141-9BD0-197183F4189A}" destId="{B2BB6A05-806B-4F97-AC41-FC4F36ACD49C}" srcOrd="0" destOrd="0" presId="urn:microsoft.com/office/officeart/2005/8/layout/hierarchy3"/>
    <dgm:cxn modelId="{832AC272-95B8-42F4-9EFB-5EE5C85B5A3B}" srcId="{E8BD81C8-EE84-44EB-9864-F214D06D3962}" destId="{85D1417C-4686-4AFF-9449-2EEE377806E5}" srcOrd="2" destOrd="0" parTransId="{915EC38A-F492-4C1F-89E3-1E80862E1E86}" sibTransId="{ABF4A44B-B6E3-495D-B9DF-4387803F1CA9}"/>
    <dgm:cxn modelId="{684E4054-B986-456D-BB79-A9DFF50CD373}" type="presOf" srcId="{B5792AC5-E087-435C-89C6-E1E1AA56F319}" destId="{6EF899C0-CFE0-4485-85CB-D74C25474CD5}" srcOrd="0" destOrd="0" presId="urn:microsoft.com/office/officeart/2005/8/layout/hierarchy3"/>
    <dgm:cxn modelId="{7109F775-8BF5-49F3-B725-A173B5379A8F}" type="presOf" srcId="{2A406C38-0756-49AA-BD3A-3D66785B1161}" destId="{42114ABB-DBC6-4FAB-9066-3F1DC12DFC9B}" srcOrd="0" destOrd="0" presId="urn:microsoft.com/office/officeart/2005/8/layout/hierarchy3"/>
    <dgm:cxn modelId="{1BE01777-313E-47D6-A9B4-85B43EB2731E}" type="presOf" srcId="{24A9D10D-691F-4905-9C05-57134A0E55FA}" destId="{D5FF4823-4248-4BCF-AEBD-CAE411FF17B9}" srcOrd="1" destOrd="0" presId="urn:microsoft.com/office/officeart/2005/8/layout/hierarchy3"/>
    <dgm:cxn modelId="{68D29D78-355A-4166-8448-C6C4B6690B49}" srcId="{85F5D338-1CF3-4B21-B510-9019741D34A5}" destId="{E8BD81C8-EE84-44EB-9864-F214D06D3962}" srcOrd="3" destOrd="0" parTransId="{7B9413A5-B35F-4B17-B9B7-7E0A89BC5DA4}" sibTransId="{0212748F-EF87-47F5-A2C4-1FF0693C6BBE}"/>
    <dgm:cxn modelId="{C9AE0479-CBA4-4FF3-8B41-F9D5CD646777}" type="presOf" srcId="{ED12E55E-D44D-438E-8484-3EFBF1433BDA}" destId="{D7D3F362-7D75-4071-A475-ACC036B0DB21}" srcOrd="0" destOrd="0" presId="urn:microsoft.com/office/officeart/2005/8/layout/hierarchy3"/>
    <dgm:cxn modelId="{B8DF6259-8D0F-429E-81CF-120B8C4D14D7}" type="presOf" srcId="{AC42BE9B-C20E-4C0A-90D6-04D57F2D15E6}" destId="{BECAC0FC-E973-4465-A29F-1A342F1D44A3}" srcOrd="0" destOrd="0" presId="urn:microsoft.com/office/officeart/2005/8/layout/hierarchy3"/>
    <dgm:cxn modelId="{A0E0307B-439C-4011-9C94-8BE11E7B20B6}" type="presOf" srcId="{E8BD81C8-EE84-44EB-9864-F214D06D3962}" destId="{E5FFB0A8-4E6E-4C1D-A7A2-9543EA4A0651}" srcOrd="1" destOrd="0" presId="urn:microsoft.com/office/officeart/2005/8/layout/hierarchy3"/>
    <dgm:cxn modelId="{1AF32E7C-B060-4947-BAA0-7C61E580F7FD}" type="presOf" srcId="{9E7D1369-3830-41E0-BFF2-EBF5C713CE58}" destId="{41BF90F3-F2A3-48A8-BFA7-FE487C1639C6}" srcOrd="0" destOrd="0" presId="urn:microsoft.com/office/officeart/2005/8/layout/hierarchy3"/>
    <dgm:cxn modelId="{DD317483-68C8-4C50-8F69-C43CFACF0E43}" srcId="{24A9D10D-691F-4905-9C05-57134A0E55FA}" destId="{95E2D9DA-A1AF-4AC0-9428-1A3AB19FE80C}" srcOrd="1" destOrd="0" parTransId="{9911FCEE-0E2D-4953-9248-0EB497FEBB24}" sibTransId="{C0010886-BBE8-4627-BD25-D9F00A5DFCE1}"/>
    <dgm:cxn modelId="{E273CA84-824F-4AFD-96B1-5F485ADAD3D1}" srcId="{24A9D10D-691F-4905-9C05-57134A0E55FA}" destId="{ED12E55E-D44D-438E-8484-3EFBF1433BDA}" srcOrd="3" destOrd="0" parTransId="{92848CE3-693F-47FB-ADBB-7629316E3997}" sibTransId="{480E0C6B-467A-453B-A405-BF78863563D7}"/>
    <dgm:cxn modelId="{EABB7886-969E-40E5-AC0F-4908CA9481EE}" srcId="{2A406C38-0756-49AA-BD3A-3D66785B1161}" destId="{E39BAB4F-CB6C-4F4C-9B66-CE34AB722687}" srcOrd="0" destOrd="0" parTransId="{E8AD1049-E130-4A8F-AD45-70F688D30E8C}" sibTransId="{FAB62B6B-2174-4DC8-90CA-5DBECDF10A1F}"/>
    <dgm:cxn modelId="{7EA2E087-6A8D-4083-AF01-0F18663568C2}" type="presOf" srcId="{8C5127BE-6950-4206-8A07-9FD79E6ECDF0}" destId="{CD6A4934-2727-455E-9666-5211F7799C48}" srcOrd="0" destOrd="0" presId="urn:microsoft.com/office/officeart/2005/8/layout/hierarchy3"/>
    <dgm:cxn modelId="{5E888C88-BB2E-4A3A-9DE5-916A4DF90BD8}" srcId="{2A406C38-0756-49AA-BD3A-3D66785B1161}" destId="{B5792AC5-E087-435C-89C6-E1E1AA56F319}" srcOrd="2" destOrd="0" parTransId="{8C5127BE-6950-4206-8A07-9FD79E6ECDF0}" sibTransId="{7F80CF9D-E309-42AD-8F0E-FE1C47042153}"/>
    <dgm:cxn modelId="{2D00FA8D-A833-4E92-8DBD-4C079F0B2C75}" type="presOf" srcId="{92848CE3-693F-47FB-ADBB-7629316E3997}" destId="{353645BC-1B62-4F55-AEE2-A64E3450C913}" srcOrd="0" destOrd="0" presId="urn:microsoft.com/office/officeart/2005/8/layout/hierarchy3"/>
    <dgm:cxn modelId="{20EDC995-5BC7-4F0E-A6C9-C112643930E8}" type="presOf" srcId="{8FAD1C34-76B9-4807-94B1-2AD87EF5B209}" destId="{C5BD1A27-B3E9-4F7C-BC5C-F1865DD31391}" srcOrd="0" destOrd="0" presId="urn:microsoft.com/office/officeart/2005/8/layout/hierarchy3"/>
    <dgm:cxn modelId="{AD9F439C-422B-461C-B171-D9DEAC43F460}" type="presOf" srcId="{768DF203-6036-48E7-8C8B-ADF320BCBB77}" destId="{6A861C32-4AEA-46A4-977F-EBFFC35210F8}" srcOrd="0" destOrd="0" presId="urn:microsoft.com/office/officeart/2005/8/layout/hierarchy3"/>
    <dgm:cxn modelId="{CF87AFA0-4C5C-4723-B1CE-D0ABB8BD6A24}" srcId="{24A9D10D-691F-4905-9C05-57134A0E55FA}" destId="{0A87B010-AF14-47FA-BDED-0BC737F6DD40}" srcOrd="0" destOrd="0" parTransId="{9A39EA1F-D6AB-4C2A-A490-05CA7E77834B}" sibTransId="{EFC4C67E-063D-4E37-9CC9-7111D251EAE7}"/>
    <dgm:cxn modelId="{BE9964A3-1D32-4107-836E-6555BD4D6A39}" type="presOf" srcId="{4281D906-57ED-4951-B8B6-7A66AF4FF668}" destId="{D90FF7B7-2B18-42C0-9EF2-114AFB6BBCCA}" srcOrd="0" destOrd="0" presId="urn:microsoft.com/office/officeart/2005/8/layout/hierarchy3"/>
    <dgm:cxn modelId="{636F59B3-23DA-4457-8274-38ED16941AC4}" type="presOf" srcId="{406259D5-9566-4AEF-8B6A-805EB650DF64}" destId="{04A21321-7074-4588-9AE4-ABD72BA39CA2}" srcOrd="0" destOrd="0" presId="urn:microsoft.com/office/officeart/2005/8/layout/hierarchy3"/>
    <dgm:cxn modelId="{00DA4EB8-699B-4FED-9DBE-DB6B5B76DD3D}" srcId="{A1D4B9D4-0A56-4A6D-A569-35C2F7D63F95}" destId="{9E7D1369-3830-41E0-BFF2-EBF5C713CE58}" srcOrd="3" destOrd="0" parTransId="{8FAD1C34-76B9-4807-94B1-2AD87EF5B209}" sibTransId="{94593742-DB13-4C42-B44B-77E1E2CFD1F1}"/>
    <dgm:cxn modelId="{73E1A3C0-E356-4261-8C0C-10CD3DC6033F}" srcId="{85F5D338-1CF3-4B21-B510-9019741D34A5}" destId="{2A406C38-0756-49AA-BD3A-3D66785B1161}" srcOrd="2" destOrd="0" parTransId="{5D6BD2A5-0434-4944-8DE7-2F596B366FF9}" sibTransId="{416B8B69-8132-410F-A13C-0274C7B1006F}"/>
    <dgm:cxn modelId="{126D1DC6-BAB4-45D9-8298-AE3DFB680619}" type="presOf" srcId="{03607CF6-C684-4EA6-980E-FFE80B908747}" destId="{88C5178B-79CB-401C-A58B-3E58FD57D3B6}" srcOrd="0" destOrd="0" presId="urn:microsoft.com/office/officeart/2005/8/layout/hierarchy3"/>
    <dgm:cxn modelId="{7AEA32C6-040E-45B0-8099-477A3F865848}" srcId="{85F5D338-1CF3-4B21-B510-9019741D34A5}" destId="{24A9D10D-691F-4905-9C05-57134A0E55FA}" srcOrd="0" destOrd="0" parTransId="{13B4D0ED-4DE3-4418-A19A-D6583A37B48C}" sibTransId="{861A99EA-D921-4E00-92BB-7C7D65FA3C22}"/>
    <dgm:cxn modelId="{9830B6CD-9331-4633-AA0E-DDC6A7110CD8}" type="presOf" srcId="{9A39EA1F-D6AB-4C2A-A490-05CA7E77834B}" destId="{0AC3746C-4F4B-45C2-99B9-FB9BF4B01C36}" srcOrd="0" destOrd="0" presId="urn:microsoft.com/office/officeart/2005/8/layout/hierarchy3"/>
    <dgm:cxn modelId="{78FCD3D0-7A96-4172-AD2F-2E5A4FD2C826}" type="presOf" srcId="{ADE4EA81-7332-4FC8-AC41-6393BDB0CE16}" destId="{B7BA72C8-CE20-4F0A-9AC6-C6CD1A527769}" srcOrd="0" destOrd="0" presId="urn:microsoft.com/office/officeart/2005/8/layout/hierarchy3"/>
    <dgm:cxn modelId="{EB15CFD3-62EF-4C3F-A554-5307D504D5E2}" srcId="{E8BD81C8-EE84-44EB-9864-F214D06D3962}" destId="{A231455B-33F7-443D-9DAB-94ED4C9F7197}" srcOrd="1" destOrd="0" parTransId="{1B850451-1E77-4327-9DAE-02FB5C8552F5}" sibTransId="{A859D02B-929D-44C4-AF18-2C2A29416A56}"/>
    <dgm:cxn modelId="{6A16B9D7-CE18-43B5-A604-6CB91668F41D}" type="presOf" srcId="{915EC38A-F492-4C1F-89E3-1E80862E1E86}" destId="{A625C9EE-E0B5-4A13-8395-C006BD257717}" srcOrd="0" destOrd="0" presId="urn:microsoft.com/office/officeart/2005/8/layout/hierarchy3"/>
    <dgm:cxn modelId="{8EF836EE-7F11-4A5C-8DE9-C1D8D4B391DB}" srcId="{A1D4B9D4-0A56-4A6D-A569-35C2F7D63F95}" destId="{82128298-10CE-4DE3-A089-2FF650BF0704}" srcOrd="1" destOrd="0" parTransId="{4281D906-57ED-4951-B8B6-7A66AF4FF668}" sibTransId="{DA86B4B4-68F3-474A-9884-741E3158F48E}"/>
    <dgm:cxn modelId="{CFB885F0-7EDA-46A1-860E-F53C035D094B}" type="presOf" srcId="{82128298-10CE-4DE3-A089-2FF650BF0704}" destId="{121E6494-A696-40D9-A8D2-500025D88829}" srcOrd="0" destOrd="0" presId="urn:microsoft.com/office/officeart/2005/8/layout/hierarchy3"/>
    <dgm:cxn modelId="{4B0717F4-9B5E-4556-9BE7-34B64115C682}" type="presOf" srcId="{A231455B-33F7-443D-9DAB-94ED4C9F7197}" destId="{522F4342-8CED-42F7-B43B-10F7BEDFD8E8}" srcOrd="0" destOrd="0" presId="urn:microsoft.com/office/officeart/2005/8/layout/hierarchy3"/>
    <dgm:cxn modelId="{C59DC1F4-B640-4D97-95CD-53C02C7C3ADA}" type="presOf" srcId="{E8AD1049-E130-4A8F-AD45-70F688D30E8C}" destId="{1902DF35-8233-4B1E-9666-1264E3ADA89C}" srcOrd="0" destOrd="0" presId="urn:microsoft.com/office/officeart/2005/8/layout/hierarchy3"/>
    <dgm:cxn modelId="{D618F6F9-7095-4A00-8094-FA4C6CD48654}" type="presOf" srcId="{1B850451-1E77-4327-9DAE-02FB5C8552F5}" destId="{46C4527F-A2A9-43CD-9B13-2873EBE9B3C1}" srcOrd="0" destOrd="0" presId="urn:microsoft.com/office/officeart/2005/8/layout/hierarchy3"/>
    <dgm:cxn modelId="{6D81DAFD-92A4-4BB2-817E-A36AB37ED423}" type="presOf" srcId="{57952D2D-20B8-45AE-8075-838FF843391E}" destId="{886D2A8A-A158-48DD-AD40-ABBF9B01251F}" srcOrd="0" destOrd="0" presId="urn:microsoft.com/office/officeart/2005/8/layout/hierarchy3"/>
    <dgm:cxn modelId="{67DBD6C5-696C-462B-862B-DEFBDA53580F}" type="presParOf" srcId="{4D3539F1-12DB-4DDA-8160-DBF8B9561E90}" destId="{6EFA6FD7-C28A-48F3-9D2C-9150E9824820}" srcOrd="0" destOrd="0" presId="urn:microsoft.com/office/officeart/2005/8/layout/hierarchy3"/>
    <dgm:cxn modelId="{00C5D550-2A5C-4249-B464-BAA10AE2AA9F}" type="presParOf" srcId="{6EFA6FD7-C28A-48F3-9D2C-9150E9824820}" destId="{EBF7E0ED-B82E-439A-B7D9-D8D6BD775BCD}" srcOrd="0" destOrd="0" presId="urn:microsoft.com/office/officeart/2005/8/layout/hierarchy3"/>
    <dgm:cxn modelId="{B9887DE9-3B6B-4051-9882-E509956A0C9F}" type="presParOf" srcId="{EBF7E0ED-B82E-439A-B7D9-D8D6BD775BCD}" destId="{D5727A52-59D6-40BA-882F-2817C425A490}" srcOrd="0" destOrd="0" presId="urn:microsoft.com/office/officeart/2005/8/layout/hierarchy3"/>
    <dgm:cxn modelId="{9A37088D-2224-4000-8705-E2DF607212E1}" type="presParOf" srcId="{EBF7E0ED-B82E-439A-B7D9-D8D6BD775BCD}" destId="{D5FF4823-4248-4BCF-AEBD-CAE411FF17B9}" srcOrd="1" destOrd="0" presId="urn:microsoft.com/office/officeart/2005/8/layout/hierarchy3"/>
    <dgm:cxn modelId="{F1807570-4393-4F63-83BD-2A78E7D87CCA}" type="presParOf" srcId="{6EFA6FD7-C28A-48F3-9D2C-9150E9824820}" destId="{490D288E-C308-406D-8E60-FC9DB2458B4F}" srcOrd="1" destOrd="0" presId="urn:microsoft.com/office/officeart/2005/8/layout/hierarchy3"/>
    <dgm:cxn modelId="{88596022-B84B-4FDF-AA16-EC09E5911483}" type="presParOf" srcId="{490D288E-C308-406D-8E60-FC9DB2458B4F}" destId="{0AC3746C-4F4B-45C2-99B9-FB9BF4B01C36}" srcOrd="0" destOrd="0" presId="urn:microsoft.com/office/officeart/2005/8/layout/hierarchy3"/>
    <dgm:cxn modelId="{A9C5AB67-5F91-4761-BE98-43A58C0739E1}" type="presParOf" srcId="{490D288E-C308-406D-8E60-FC9DB2458B4F}" destId="{F2208E66-2858-4428-8931-3C2382E1FF7A}" srcOrd="1" destOrd="0" presId="urn:microsoft.com/office/officeart/2005/8/layout/hierarchy3"/>
    <dgm:cxn modelId="{819E20FB-CD42-4BB2-A6D8-09F97CA10356}" type="presParOf" srcId="{490D288E-C308-406D-8E60-FC9DB2458B4F}" destId="{55CAD596-B094-4358-AFF0-F8EDA013598B}" srcOrd="2" destOrd="0" presId="urn:microsoft.com/office/officeart/2005/8/layout/hierarchy3"/>
    <dgm:cxn modelId="{A47444A0-15AA-4148-8121-ED4088420D16}" type="presParOf" srcId="{490D288E-C308-406D-8E60-FC9DB2458B4F}" destId="{7799ECB7-195F-4FD5-808E-848689D54DEF}" srcOrd="3" destOrd="0" presId="urn:microsoft.com/office/officeart/2005/8/layout/hierarchy3"/>
    <dgm:cxn modelId="{7A844A3F-9BE3-4416-B6CD-2F689C668BD2}" type="presParOf" srcId="{490D288E-C308-406D-8E60-FC9DB2458B4F}" destId="{9520B24A-9DB2-4F52-B6B8-F71CA0278FC5}" srcOrd="4" destOrd="0" presId="urn:microsoft.com/office/officeart/2005/8/layout/hierarchy3"/>
    <dgm:cxn modelId="{B4CF79CA-6567-4C9B-99AA-2A3823FD9B70}" type="presParOf" srcId="{490D288E-C308-406D-8E60-FC9DB2458B4F}" destId="{B7BA72C8-CE20-4F0A-9AC6-C6CD1A527769}" srcOrd="5" destOrd="0" presId="urn:microsoft.com/office/officeart/2005/8/layout/hierarchy3"/>
    <dgm:cxn modelId="{99B712F4-9289-4ED6-AAAC-F6DA21B5DFE7}" type="presParOf" srcId="{490D288E-C308-406D-8E60-FC9DB2458B4F}" destId="{353645BC-1B62-4F55-AEE2-A64E3450C913}" srcOrd="6" destOrd="0" presId="urn:microsoft.com/office/officeart/2005/8/layout/hierarchy3"/>
    <dgm:cxn modelId="{73A9001D-9AC0-4856-9AD6-4B322318B1F1}" type="presParOf" srcId="{490D288E-C308-406D-8E60-FC9DB2458B4F}" destId="{D7D3F362-7D75-4071-A475-ACC036B0DB21}" srcOrd="7" destOrd="0" presId="urn:microsoft.com/office/officeart/2005/8/layout/hierarchy3"/>
    <dgm:cxn modelId="{08AE7C80-8004-4B71-AC3E-3C9362462031}" type="presParOf" srcId="{4D3539F1-12DB-4DDA-8160-DBF8B9561E90}" destId="{DA0DB877-2418-4450-92F0-BABB47249B46}" srcOrd="1" destOrd="0" presId="urn:microsoft.com/office/officeart/2005/8/layout/hierarchy3"/>
    <dgm:cxn modelId="{CF54BA96-A9AF-49C8-BD94-CE80E17AA267}" type="presParOf" srcId="{DA0DB877-2418-4450-92F0-BABB47249B46}" destId="{FD1C8DA6-7523-4520-8AD7-55609AAF2A50}" srcOrd="0" destOrd="0" presId="urn:microsoft.com/office/officeart/2005/8/layout/hierarchy3"/>
    <dgm:cxn modelId="{070909B4-3E4F-4D6F-86A3-9DFF1CEFF466}" type="presParOf" srcId="{FD1C8DA6-7523-4520-8AD7-55609AAF2A50}" destId="{EFBF7C7C-AD21-4601-97D5-0FE57A699986}" srcOrd="0" destOrd="0" presId="urn:microsoft.com/office/officeart/2005/8/layout/hierarchy3"/>
    <dgm:cxn modelId="{C8D65657-AE7E-46E3-9970-EA5DE1E92D01}" type="presParOf" srcId="{FD1C8DA6-7523-4520-8AD7-55609AAF2A50}" destId="{953BB140-E30E-4A76-9A52-7AA23DD5C431}" srcOrd="1" destOrd="0" presId="urn:microsoft.com/office/officeart/2005/8/layout/hierarchy3"/>
    <dgm:cxn modelId="{EA88EF48-353C-41FD-B945-651377C88EEF}" type="presParOf" srcId="{DA0DB877-2418-4450-92F0-BABB47249B46}" destId="{8B941E03-2B13-4EAD-A7F7-4BAC3ED1645A}" srcOrd="1" destOrd="0" presId="urn:microsoft.com/office/officeart/2005/8/layout/hierarchy3"/>
    <dgm:cxn modelId="{30B771CE-135A-4D91-B512-E36590F67B0D}" type="presParOf" srcId="{8B941E03-2B13-4EAD-A7F7-4BAC3ED1645A}" destId="{B2BB6A05-806B-4F97-AC41-FC4F36ACD49C}" srcOrd="0" destOrd="0" presId="urn:microsoft.com/office/officeart/2005/8/layout/hierarchy3"/>
    <dgm:cxn modelId="{76BFDB34-6E1A-42C0-B055-5E9CD5353084}" type="presParOf" srcId="{8B941E03-2B13-4EAD-A7F7-4BAC3ED1645A}" destId="{6A861C32-4AEA-46A4-977F-EBFFC35210F8}" srcOrd="1" destOrd="0" presId="urn:microsoft.com/office/officeart/2005/8/layout/hierarchy3"/>
    <dgm:cxn modelId="{2CA37BF6-B1D9-4688-BE97-BAF73B802290}" type="presParOf" srcId="{8B941E03-2B13-4EAD-A7F7-4BAC3ED1645A}" destId="{D90FF7B7-2B18-42C0-9EF2-114AFB6BBCCA}" srcOrd="2" destOrd="0" presId="urn:microsoft.com/office/officeart/2005/8/layout/hierarchy3"/>
    <dgm:cxn modelId="{B40818DE-4CF0-4477-A16F-AD8E946216BB}" type="presParOf" srcId="{8B941E03-2B13-4EAD-A7F7-4BAC3ED1645A}" destId="{121E6494-A696-40D9-A8D2-500025D88829}" srcOrd="3" destOrd="0" presId="urn:microsoft.com/office/officeart/2005/8/layout/hierarchy3"/>
    <dgm:cxn modelId="{8EBE7C70-D3DB-4480-B09C-930317FF3367}" type="presParOf" srcId="{8B941E03-2B13-4EAD-A7F7-4BAC3ED1645A}" destId="{066E976B-7F7F-46DF-A6F0-A00C0A3E9F97}" srcOrd="4" destOrd="0" presId="urn:microsoft.com/office/officeart/2005/8/layout/hierarchy3"/>
    <dgm:cxn modelId="{264B505F-A5C2-47EC-804B-D2B5CF09E7F2}" type="presParOf" srcId="{8B941E03-2B13-4EAD-A7F7-4BAC3ED1645A}" destId="{FA6EF08D-757C-461B-9C23-65784A9CC53A}" srcOrd="5" destOrd="0" presId="urn:microsoft.com/office/officeart/2005/8/layout/hierarchy3"/>
    <dgm:cxn modelId="{6582DB8B-2889-42F7-89D4-2EE678CB5236}" type="presParOf" srcId="{8B941E03-2B13-4EAD-A7F7-4BAC3ED1645A}" destId="{C5BD1A27-B3E9-4F7C-BC5C-F1865DD31391}" srcOrd="6" destOrd="0" presId="urn:microsoft.com/office/officeart/2005/8/layout/hierarchy3"/>
    <dgm:cxn modelId="{FB788E96-0232-4E1B-9EEA-D7AA849258F2}" type="presParOf" srcId="{8B941E03-2B13-4EAD-A7F7-4BAC3ED1645A}" destId="{41BF90F3-F2A3-48A8-BFA7-FE487C1639C6}" srcOrd="7" destOrd="0" presId="urn:microsoft.com/office/officeart/2005/8/layout/hierarchy3"/>
    <dgm:cxn modelId="{09374492-633F-4BFE-AF71-76A64AD65CD6}" type="presParOf" srcId="{4D3539F1-12DB-4DDA-8160-DBF8B9561E90}" destId="{AC731DA1-CD14-48F8-B9A2-3EE1F4F82416}" srcOrd="2" destOrd="0" presId="urn:microsoft.com/office/officeart/2005/8/layout/hierarchy3"/>
    <dgm:cxn modelId="{73EC941E-727C-4376-9AB0-1CA414CC70FE}" type="presParOf" srcId="{AC731DA1-CD14-48F8-B9A2-3EE1F4F82416}" destId="{266851DC-C67E-4A33-8DA1-550BD5A07496}" srcOrd="0" destOrd="0" presId="urn:microsoft.com/office/officeart/2005/8/layout/hierarchy3"/>
    <dgm:cxn modelId="{D4A2A295-29CE-432F-8BFA-18250C396841}" type="presParOf" srcId="{266851DC-C67E-4A33-8DA1-550BD5A07496}" destId="{42114ABB-DBC6-4FAB-9066-3F1DC12DFC9B}" srcOrd="0" destOrd="0" presId="urn:microsoft.com/office/officeart/2005/8/layout/hierarchy3"/>
    <dgm:cxn modelId="{E33DAAE1-D7A3-4FC9-9F85-88C5715A179F}" type="presParOf" srcId="{266851DC-C67E-4A33-8DA1-550BD5A07496}" destId="{ECA23720-F8AF-413A-8D36-7A117455B871}" srcOrd="1" destOrd="0" presId="urn:microsoft.com/office/officeart/2005/8/layout/hierarchy3"/>
    <dgm:cxn modelId="{41AC076A-46D2-43D9-AE6B-15FD29C0676F}" type="presParOf" srcId="{AC731DA1-CD14-48F8-B9A2-3EE1F4F82416}" destId="{B6431CEC-C382-4A1A-B805-881988C80BA7}" srcOrd="1" destOrd="0" presId="urn:microsoft.com/office/officeart/2005/8/layout/hierarchy3"/>
    <dgm:cxn modelId="{2A898813-3587-45E2-8A97-0648C717FB4F}" type="presParOf" srcId="{B6431CEC-C382-4A1A-B805-881988C80BA7}" destId="{1902DF35-8233-4B1E-9666-1264E3ADA89C}" srcOrd="0" destOrd="0" presId="urn:microsoft.com/office/officeart/2005/8/layout/hierarchy3"/>
    <dgm:cxn modelId="{FF366D2B-7637-4DB7-8467-BA5632C8DCF7}" type="presParOf" srcId="{B6431CEC-C382-4A1A-B805-881988C80BA7}" destId="{29A49B59-9D5A-48E7-9EEB-EE5BABBCC693}" srcOrd="1" destOrd="0" presId="urn:microsoft.com/office/officeart/2005/8/layout/hierarchy3"/>
    <dgm:cxn modelId="{31316B57-1C8B-4577-9EB8-FA5AE76A4F1E}" type="presParOf" srcId="{B6431CEC-C382-4A1A-B805-881988C80BA7}" destId="{04A21321-7074-4588-9AE4-ABD72BA39CA2}" srcOrd="2" destOrd="0" presId="urn:microsoft.com/office/officeart/2005/8/layout/hierarchy3"/>
    <dgm:cxn modelId="{D55511B0-83F7-4110-865B-D33E650660EF}" type="presParOf" srcId="{B6431CEC-C382-4A1A-B805-881988C80BA7}" destId="{74488D9D-AA88-43BD-82BE-D691D26128EA}" srcOrd="3" destOrd="0" presId="urn:microsoft.com/office/officeart/2005/8/layout/hierarchy3"/>
    <dgm:cxn modelId="{694F9DE0-8A44-4290-8960-E1BCF6EBA95E}" type="presParOf" srcId="{B6431CEC-C382-4A1A-B805-881988C80BA7}" destId="{CD6A4934-2727-455E-9666-5211F7799C48}" srcOrd="4" destOrd="0" presId="urn:microsoft.com/office/officeart/2005/8/layout/hierarchy3"/>
    <dgm:cxn modelId="{44C7B5D0-C445-4631-9D14-F7293B3621A5}" type="presParOf" srcId="{B6431CEC-C382-4A1A-B805-881988C80BA7}" destId="{6EF899C0-CFE0-4485-85CB-D74C25474CD5}" srcOrd="5" destOrd="0" presId="urn:microsoft.com/office/officeart/2005/8/layout/hierarchy3"/>
    <dgm:cxn modelId="{80C9B63E-558C-4A89-B88D-0CC4138C2428}" type="presParOf" srcId="{B6431CEC-C382-4A1A-B805-881988C80BA7}" destId="{A3C7F6D7-ED90-4E10-B4D0-B251387C9C65}" srcOrd="6" destOrd="0" presId="urn:microsoft.com/office/officeart/2005/8/layout/hierarchy3"/>
    <dgm:cxn modelId="{2A10FE5D-92A0-4D10-8158-83D93B880E3F}" type="presParOf" srcId="{B6431CEC-C382-4A1A-B805-881988C80BA7}" destId="{886D2A8A-A158-48DD-AD40-ABBF9B01251F}" srcOrd="7" destOrd="0" presId="urn:microsoft.com/office/officeart/2005/8/layout/hierarchy3"/>
    <dgm:cxn modelId="{28D19526-7F2D-4D19-8973-18493653843E}" type="presParOf" srcId="{4D3539F1-12DB-4DDA-8160-DBF8B9561E90}" destId="{7092414D-5A41-4DB4-9F3E-4DEF29F0D27E}" srcOrd="3" destOrd="0" presId="urn:microsoft.com/office/officeart/2005/8/layout/hierarchy3"/>
    <dgm:cxn modelId="{B182F6A6-B623-4B29-8097-F326FA25B4ED}" type="presParOf" srcId="{7092414D-5A41-4DB4-9F3E-4DEF29F0D27E}" destId="{0BD4E8E7-AF52-417B-A542-52666E8A898F}" srcOrd="0" destOrd="0" presId="urn:microsoft.com/office/officeart/2005/8/layout/hierarchy3"/>
    <dgm:cxn modelId="{E09CE04A-E4FF-4143-87A0-2E4CA31FEE11}" type="presParOf" srcId="{0BD4E8E7-AF52-417B-A542-52666E8A898F}" destId="{0BF87FCB-DA12-4239-B7F5-283E04C90BFE}" srcOrd="0" destOrd="0" presId="urn:microsoft.com/office/officeart/2005/8/layout/hierarchy3"/>
    <dgm:cxn modelId="{C194C268-6A26-4A9B-8786-6F5A7F5C33E8}" type="presParOf" srcId="{0BD4E8E7-AF52-417B-A542-52666E8A898F}" destId="{E5FFB0A8-4E6E-4C1D-A7A2-9543EA4A0651}" srcOrd="1" destOrd="0" presId="urn:microsoft.com/office/officeart/2005/8/layout/hierarchy3"/>
    <dgm:cxn modelId="{87E2883A-771B-4EC9-AA81-958D37B8694A}" type="presParOf" srcId="{7092414D-5A41-4DB4-9F3E-4DEF29F0D27E}" destId="{A49461ED-A1B4-46EF-BF1A-B5F5510B5DA9}" srcOrd="1" destOrd="0" presId="urn:microsoft.com/office/officeart/2005/8/layout/hierarchy3"/>
    <dgm:cxn modelId="{D9225294-7D2B-462C-AE83-CB51E0043733}" type="presParOf" srcId="{A49461ED-A1B4-46EF-BF1A-B5F5510B5DA9}" destId="{BECAC0FC-E973-4465-A29F-1A342F1D44A3}" srcOrd="0" destOrd="0" presId="urn:microsoft.com/office/officeart/2005/8/layout/hierarchy3"/>
    <dgm:cxn modelId="{83C74C5F-176D-4123-BEF7-230B9E6AF52A}" type="presParOf" srcId="{A49461ED-A1B4-46EF-BF1A-B5F5510B5DA9}" destId="{88C5178B-79CB-401C-A58B-3E58FD57D3B6}" srcOrd="1" destOrd="0" presId="urn:microsoft.com/office/officeart/2005/8/layout/hierarchy3"/>
    <dgm:cxn modelId="{383E6AAD-7C14-4901-B60B-15F603AEC7D3}" type="presParOf" srcId="{A49461ED-A1B4-46EF-BF1A-B5F5510B5DA9}" destId="{46C4527F-A2A9-43CD-9B13-2873EBE9B3C1}" srcOrd="2" destOrd="0" presId="urn:microsoft.com/office/officeart/2005/8/layout/hierarchy3"/>
    <dgm:cxn modelId="{86F40BD8-F75B-4E7E-B717-F5D0A420F751}" type="presParOf" srcId="{A49461ED-A1B4-46EF-BF1A-B5F5510B5DA9}" destId="{522F4342-8CED-42F7-B43B-10F7BEDFD8E8}" srcOrd="3" destOrd="0" presId="urn:microsoft.com/office/officeart/2005/8/layout/hierarchy3"/>
    <dgm:cxn modelId="{67F38D02-0067-4900-B631-AD3CEFC281CE}" type="presParOf" srcId="{A49461ED-A1B4-46EF-BF1A-B5F5510B5DA9}" destId="{A625C9EE-E0B5-4A13-8395-C006BD257717}" srcOrd="4" destOrd="0" presId="urn:microsoft.com/office/officeart/2005/8/layout/hierarchy3"/>
    <dgm:cxn modelId="{83A80FFC-2224-44E2-A1A6-3BB09986DCEE}" type="presParOf" srcId="{A49461ED-A1B4-46EF-BF1A-B5F5510B5DA9}" destId="{38A65F35-D48A-402C-88F5-E1A114EFD6DD}"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18CB209-2CDB-4C3B-886E-21FE64C9F9AF}" type="doc">
      <dgm:prSet loTypeId="urn:microsoft.com/office/officeart/2005/8/layout/chevron2" loCatId="list" qsTypeId="urn:microsoft.com/office/officeart/2005/8/quickstyle/simple4" qsCatId="simple" csTypeId="urn:microsoft.com/office/officeart/2005/8/colors/accent1_2" csCatId="accent1" phldr="1"/>
      <dgm:spPr/>
      <dgm:t>
        <a:bodyPr/>
        <a:lstStyle/>
        <a:p>
          <a:endParaRPr lang="zh-CN" altLang="en-US"/>
        </a:p>
      </dgm:t>
    </dgm:pt>
    <dgm:pt modelId="{83A69BE8-FB75-43FA-A2CE-8AF173A21FAF}">
      <dgm:prSet phldrT="[文本]"/>
      <dgm:spPr/>
      <dgm:t>
        <a:bodyPr/>
        <a:lstStyle/>
        <a:p>
          <a:r>
            <a:rPr lang="en-US" altLang="zh-CN" dirty="0"/>
            <a:t>STEP1</a:t>
          </a:r>
          <a:endParaRPr lang="zh-CN" altLang="en-US" dirty="0"/>
        </a:p>
      </dgm:t>
    </dgm:pt>
    <dgm:pt modelId="{89C1CC3B-06F8-4895-BE6A-6E94F46442EE}" type="parTrans" cxnId="{F6A52F14-40F1-4D34-8A78-036459A31FF7}">
      <dgm:prSet/>
      <dgm:spPr/>
      <dgm:t>
        <a:bodyPr/>
        <a:lstStyle/>
        <a:p>
          <a:endParaRPr lang="zh-CN" altLang="en-US"/>
        </a:p>
      </dgm:t>
    </dgm:pt>
    <dgm:pt modelId="{5D6C2348-BB7F-48BE-9928-B83191727F7A}" type="sibTrans" cxnId="{F6A52F14-40F1-4D34-8A78-036459A31FF7}">
      <dgm:prSet/>
      <dgm:spPr/>
      <dgm:t>
        <a:bodyPr/>
        <a:lstStyle/>
        <a:p>
          <a:endParaRPr lang="zh-CN" altLang="en-US"/>
        </a:p>
      </dgm:t>
    </dgm:pt>
    <dgm:pt modelId="{D247C67A-A1C8-4444-A6CC-65EA4A288D35}">
      <dgm:prSet phldrT="[文本]"/>
      <dgm:spPr/>
      <dgm:t>
        <a:bodyPr/>
        <a:lstStyle/>
        <a:p>
          <a:r>
            <a:rPr lang="zh-CN" altLang="en-US" dirty="0">
              <a:solidFill>
                <a:srgbClr val="134834"/>
              </a:solidFill>
              <a:latin typeface="微软雅黑" panose="020B0503020204020204" pitchFamily="34" charset="-122"/>
              <a:ea typeface="微软雅黑" panose="020B0503020204020204" pitchFamily="34" charset="-122"/>
            </a:rPr>
            <a:t>零假设：</a:t>
          </a:r>
          <a:r>
            <a:rPr lang="en-US" altLang="zh-CN" dirty="0">
              <a:solidFill>
                <a:srgbClr val="134834"/>
              </a:solidFill>
              <a:latin typeface="微软雅黑" panose="020B0503020204020204" pitchFamily="34" charset="-122"/>
              <a:ea typeface="微软雅黑" panose="020B0503020204020204" pitchFamily="34" charset="-122"/>
            </a:rPr>
            <a:t>H0 </a:t>
          </a:r>
          <a:r>
            <a:rPr lang="el-GR" altLang="zh-CN" dirty="0">
              <a:solidFill>
                <a:srgbClr val="134834"/>
              </a:solidFill>
              <a:latin typeface="微软雅黑" panose="020B0503020204020204" pitchFamily="34" charset="-122"/>
              <a:ea typeface="微软雅黑" panose="020B0503020204020204" pitchFamily="34" charset="-122"/>
            </a:rPr>
            <a:t>μ1=μ2</a:t>
          </a:r>
          <a:endParaRPr lang="zh-CN" altLang="en-US" dirty="0">
            <a:solidFill>
              <a:srgbClr val="134834"/>
            </a:solidFill>
            <a:latin typeface="微软雅黑" panose="020B0503020204020204" pitchFamily="34" charset="-122"/>
            <a:ea typeface="微软雅黑" panose="020B0503020204020204" pitchFamily="34" charset="-122"/>
          </a:endParaRPr>
        </a:p>
      </dgm:t>
    </dgm:pt>
    <dgm:pt modelId="{109DD1E4-882E-4B3D-865B-BDDCBE2E4A20}" type="parTrans" cxnId="{1CC7DAA9-54BC-4AB0-AD4C-585E5757A871}">
      <dgm:prSet/>
      <dgm:spPr/>
      <dgm:t>
        <a:bodyPr/>
        <a:lstStyle/>
        <a:p>
          <a:endParaRPr lang="zh-CN" altLang="en-US"/>
        </a:p>
      </dgm:t>
    </dgm:pt>
    <dgm:pt modelId="{CAAF321C-919F-4ACC-892D-6BE68B990028}" type="sibTrans" cxnId="{1CC7DAA9-54BC-4AB0-AD4C-585E5757A871}">
      <dgm:prSet/>
      <dgm:spPr/>
      <dgm:t>
        <a:bodyPr/>
        <a:lstStyle/>
        <a:p>
          <a:endParaRPr lang="zh-CN" altLang="en-US"/>
        </a:p>
      </dgm:t>
    </dgm:pt>
    <dgm:pt modelId="{3B7DB317-C3CA-4011-96F9-275B8DE96434}">
      <dgm:prSet phldrT="[文本]"/>
      <dgm:spPr/>
      <dgm:t>
        <a:bodyPr/>
        <a:lstStyle/>
        <a:p>
          <a:r>
            <a:rPr lang="en-US" altLang="zh-CN" dirty="0"/>
            <a:t>STEP2</a:t>
          </a:r>
          <a:endParaRPr lang="zh-CN" altLang="en-US" dirty="0"/>
        </a:p>
      </dgm:t>
    </dgm:pt>
    <dgm:pt modelId="{31D808E8-EB3C-467C-8E22-E84D773997C5}" type="parTrans" cxnId="{F4E6F45E-5FCE-43BA-B669-6858B771AE07}">
      <dgm:prSet/>
      <dgm:spPr/>
      <dgm:t>
        <a:bodyPr/>
        <a:lstStyle/>
        <a:p>
          <a:endParaRPr lang="zh-CN" altLang="en-US"/>
        </a:p>
      </dgm:t>
    </dgm:pt>
    <dgm:pt modelId="{9D9B1818-E791-4865-A92F-90D749E43A4F}" type="sibTrans" cxnId="{F4E6F45E-5FCE-43BA-B669-6858B771AE07}">
      <dgm:prSet/>
      <dgm:spPr/>
      <dgm:t>
        <a:bodyPr/>
        <a:lstStyle/>
        <a:p>
          <a:endParaRPr lang="zh-CN" altLang="en-US"/>
        </a:p>
      </dgm:t>
    </dgm:pt>
    <dgm:pt modelId="{6C254624-A0CD-4C21-BB03-EB79DB4E6A80}">
      <dgm:prSet phldrT="[文本]"/>
      <dgm:spPr/>
      <dgm:t>
        <a:bodyPr/>
        <a:lstStyle/>
        <a:p>
          <a:r>
            <a:rPr lang="zh-CN" altLang="en-US" dirty="0">
              <a:solidFill>
                <a:srgbClr val="134834"/>
              </a:solidFill>
              <a:latin typeface="微软雅黑" panose="020B0503020204020204" pitchFamily="34" charset="-122"/>
              <a:ea typeface="微软雅黑" panose="020B0503020204020204" pitchFamily="34" charset="-122"/>
            </a:rPr>
            <a:t>判断两总体方差是否相等。</a:t>
          </a:r>
        </a:p>
      </dgm:t>
    </dgm:pt>
    <dgm:pt modelId="{A20196A9-CF7C-4E87-BFCF-FAE61CAD4EB6}" type="parTrans" cxnId="{C2ABD103-C5AB-418C-B026-6C437729481C}">
      <dgm:prSet/>
      <dgm:spPr/>
      <dgm:t>
        <a:bodyPr/>
        <a:lstStyle/>
        <a:p>
          <a:endParaRPr lang="zh-CN" altLang="en-US"/>
        </a:p>
      </dgm:t>
    </dgm:pt>
    <dgm:pt modelId="{1E194F81-A158-48A1-9DB3-C1C7F5FC8222}" type="sibTrans" cxnId="{C2ABD103-C5AB-418C-B026-6C437729481C}">
      <dgm:prSet/>
      <dgm:spPr/>
      <dgm:t>
        <a:bodyPr/>
        <a:lstStyle/>
        <a:p>
          <a:endParaRPr lang="zh-CN" altLang="en-US"/>
        </a:p>
      </dgm:t>
    </dgm:pt>
    <dgm:pt modelId="{857B9270-0FC2-4CA9-BC68-24E259A03593}">
      <dgm:prSet phldrT="[文本]"/>
      <dgm:spPr/>
      <dgm:t>
        <a:bodyPr/>
        <a:lstStyle/>
        <a:p>
          <a:r>
            <a:rPr lang="en-US" altLang="zh-CN" dirty="0"/>
            <a:t>STEP3</a:t>
          </a:r>
          <a:endParaRPr lang="zh-CN" altLang="en-US" dirty="0"/>
        </a:p>
      </dgm:t>
    </dgm:pt>
    <dgm:pt modelId="{1E9CD6B7-B1AB-4806-AD78-B337BD1A3904}" type="parTrans" cxnId="{856C6C08-FC89-4DC7-95A8-31ADAC73851C}">
      <dgm:prSet/>
      <dgm:spPr/>
      <dgm:t>
        <a:bodyPr/>
        <a:lstStyle/>
        <a:p>
          <a:endParaRPr lang="zh-CN" altLang="en-US"/>
        </a:p>
      </dgm:t>
    </dgm:pt>
    <dgm:pt modelId="{7CB96761-78FA-46BE-A380-E9F68EA6629F}" type="sibTrans" cxnId="{856C6C08-FC89-4DC7-95A8-31ADAC73851C}">
      <dgm:prSet/>
      <dgm:spPr/>
      <dgm:t>
        <a:bodyPr/>
        <a:lstStyle/>
        <a:p>
          <a:endParaRPr lang="zh-CN" altLang="en-US"/>
        </a:p>
      </dgm:t>
    </dgm:pt>
    <dgm:pt modelId="{93E5E696-CC18-4BAD-8179-1354FD59DB83}">
      <dgm:prSet phldrT="[文本]"/>
      <dgm:spPr/>
      <dgm:t>
        <a:bodyPr/>
        <a:lstStyle/>
        <a:p>
          <a:r>
            <a:rPr lang="zh-CN" altLang="en-US" dirty="0">
              <a:solidFill>
                <a:srgbClr val="134834"/>
              </a:solidFill>
              <a:latin typeface="微软雅黑" panose="020B0503020204020204" pitchFamily="34" charset="-122"/>
              <a:ea typeface="微软雅黑" panose="020B0503020204020204" pitchFamily="34" charset="-122"/>
            </a:rPr>
            <a:t>构造</a:t>
          </a:r>
          <a:r>
            <a:rPr lang="en-US" altLang="zh-CN" dirty="0">
              <a:solidFill>
                <a:srgbClr val="134834"/>
              </a:solidFill>
              <a:latin typeface="微软雅黑" panose="020B0503020204020204" pitchFamily="34" charset="-122"/>
              <a:ea typeface="微软雅黑" panose="020B0503020204020204" pitchFamily="34" charset="-122"/>
            </a:rPr>
            <a:t>t</a:t>
          </a:r>
          <a:r>
            <a:rPr lang="zh-CN" altLang="en-US" dirty="0">
              <a:solidFill>
                <a:srgbClr val="134834"/>
              </a:solidFill>
              <a:latin typeface="微软雅黑" panose="020B0503020204020204" pitchFamily="34" charset="-122"/>
              <a:ea typeface="微软雅黑" panose="020B0503020204020204" pitchFamily="34" charset="-122"/>
            </a:rPr>
            <a:t>统计量并计算</a:t>
          </a:r>
          <a:r>
            <a:rPr lang="en-US" altLang="zh-CN" dirty="0">
              <a:solidFill>
                <a:srgbClr val="134834"/>
              </a:solidFill>
              <a:latin typeface="微软雅黑" panose="020B0503020204020204" pitchFamily="34" charset="-122"/>
              <a:ea typeface="微软雅黑" panose="020B0503020204020204" pitchFamily="34" charset="-122"/>
            </a:rPr>
            <a:t>t</a:t>
          </a:r>
          <a:r>
            <a:rPr lang="zh-CN" altLang="en-US" dirty="0">
              <a:solidFill>
                <a:srgbClr val="134834"/>
              </a:solidFill>
              <a:latin typeface="微软雅黑" panose="020B0503020204020204" pitchFamily="34" charset="-122"/>
              <a:ea typeface="微软雅黑" panose="020B0503020204020204" pitchFamily="34" charset="-122"/>
            </a:rPr>
            <a:t>和</a:t>
          </a:r>
          <a:r>
            <a:rPr lang="en-US" altLang="zh-CN" dirty="0">
              <a:solidFill>
                <a:srgbClr val="134834"/>
              </a:solidFill>
              <a:latin typeface="微软雅黑" panose="020B0503020204020204" pitchFamily="34" charset="-122"/>
              <a:ea typeface="微软雅黑" panose="020B0503020204020204" pitchFamily="34" charset="-122"/>
            </a:rPr>
            <a:t>p</a:t>
          </a:r>
          <a:r>
            <a:rPr lang="zh-CN" altLang="en-US" dirty="0">
              <a:solidFill>
                <a:srgbClr val="134834"/>
              </a:solidFill>
              <a:latin typeface="微软雅黑" panose="020B0503020204020204" pitchFamily="34" charset="-122"/>
              <a:ea typeface="微软雅黑" panose="020B0503020204020204" pitchFamily="34" charset="-122"/>
            </a:rPr>
            <a:t>值</a:t>
          </a:r>
        </a:p>
      </dgm:t>
    </dgm:pt>
    <dgm:pt modelId="{11021623-54A4-4E6B-B082-7FE46553AAAB}" type="parTrans" cxnId="{0090EABB-6351-4302-9712-56CB8BB7D122}">
      <dgm:prSet/>
      <dgm:spPr/>
      <dgm:t>
        <a:bodyPr/>
        <a:lstStyle/>
        <a:p>
          <a:endParaRPr lang="zh-CN" altLang="en-US"/>
        </a:p>
      </dgm:t>
    </dgm:pt>
    <dgm:pt modelId="{0C0F6B1C-C5ED-4639-A614-1B1D2E829AD7}" type="sibTrans" cxnId="{0090EABB-6351-4302-9712-56CB8BB7D122}">
      <dgm:prSet/>
      <dgm:spPr/>
      <dgm:t>
        <a:bodyPr/>
        <a:lstStyle/>
        <a:p>
          <a:endParaRPr lang="zh-CN" altLang="en-US"/>
        </a:p>
      </dgm:t>
    </dgm:pt>
    <dgm:pt modelId="{DC7E0D29-2868-427E-AACF-9AE0AF5A4CEC}">
      <dgm:prSet/>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altLang="zh-CN" dirty="0"/>
            <a:t>STEP4</a:t>
          </a:r>
          <a:endParaRPr lang="zh-CN" altLang="en-US" dirty="0"/>
        </a:p>
        <a:p>
          <a:pPr defTabSz="1022350">
            <a:lnSpc>
              <a:spcPct val="90000"/>
            </a:lnSpc>
            <a:spcBef>
              <a:spcPct val="0"/>
            </a:spcBef>
            <a:spcAft>
              <a:spcPct val="35000"/>
            </a:spcAft>
          </a:pPr>
          <a:endParaRPr lang="zh-CN" altLang="en-US" dirty="0"/>
        </a:p>
      </dgm:t>
    </dgm:pt>
    <dgm:pt modelId="{255B5C1A-019E-4C28-A91D-BD86CC3C9443}" type="parTrans" cxnId="{4614D0F6-124D-413F-89D9-6A0F821A859F}">
      <dgm:prSet/>
      <dgm:spPr/>
      <dgm:t>
        <a:bodyPr/>
        <a:lstStyle/>
        <a:p>
          <a:endParaRPr lang="zh-CN" altLang="en-US"/>
        </a:p>
      </dgm:t>
    </dgm:pt>
    <dgm:pt modelId="{BF78D145-A5F2-47AF-9B52-6E3EC3155E99}" type="sibTrans" cxnId="{4614D0F6-124D-413F-89D9-6A0F821A859F}">
      <dgm:prSet/>
      <dgm:spPr/>
      <dgm:t>
        <a:bodyPr/>
        <a:lstStyle/>
        <a:p>
          <a:endParaRPr lang="zh-CN" altLang="en-US"/>
        </a:p>
      </dgm:t>
    </dgm:pt>
    <dgm:pt modelId="{3ED19FD5-5BF6-422C-8C62-6090EC9EA0EC}">
      <dgm:prSet/>
      <dgm:spPr/>
      <dgm:t>
        <a:bodyPr/>
        <a:lstStyle/>
        <a:p>
          <a:r>
            <a:rPr lang="zh-CN" altLang="en-US" dirty="0">
              <a:solidFill>
                <a:srgbClr val="134834"/>
              </a:solidFill>
              <a:latin typeface="微软雅黑" panose="020B0503020204020204" pitchFamily="34" charset="-122"/>
              <a:ea typeface="微软雅黑" panose="020B0503020204020204" pitchFamily="34" charset="-122"/>
            </a:rPr>
            <a:t>判断，若</a:t>
          </a:r>
          <a:r>
            <a:rPr lang="en-US" altLang="zh-CN" dirty="0">
              <a:solidFill>
                <a:srgbClr val="134834"/>
              </a:solidFill>
              <a:latin typeface="微软雅黑" panose="020B0503020204020204" pitchFamily="34" charset="-122"/>
              <a:ea typeface="微软雅黑" panose="020B0503020204020204" pitchFamily="34" charset="-122"/>
            </a:rPr>
            <a:t>p&lt;0.05,</a:t>
          </a:r>
          <a:r>
            <a:rPr lang="zh-CN" altLang="en-US" dirty="0">
              <a:solidFill>
                <a:srgbClr val="134834"/>
              </a:solidFill>
              <a:latin typeface="微软雅黑" panose="020B0503020204020204" pitchFamily="34" charset="-122"/>
              <a:ea typeface="微软雅黑" panose="020B0503020204020204" pitchFamily="34" charset="-122"/>
            </a:rPr>
            <a:t>则两总体均值存在显著差异，反之则不存在。</a:t>
          </a:r>
        </a:p>
      </dgm:t>
    </dgm:pt>
    <dgm:pt modelId="{17AA9B30-A5B0-4F29-B641-E7949C0984BA}" type="parTrans" cxnId="{8AC9511D-8DC2-4ADA-8A7B-5C68FA4C43AD}">
      <dgm:prSet/>
      <dgm:spPr/>
      <dgm:t>
        <a:bodyPr/>
        <a:lstStyle/>
        <a:p>
          <a:endParaRPr lang="zh-CN" altLang="en-US"/>
        </a:p>
      </dgm:t>
    </dgm:pt>
    <dgm:pt modelId="{FE3F39AA-1500-493F-A486-ADEA6AA92FE8}" type="sibTrans" cxnId="{8AC9511D-8DC2-4ADA-8A7B-5C68FA4C43AD}">
      <dgm:prSet/>
      <dgm:spPr/>
      <dgm:t>
        <a:bodyPr/>
        <a:lstStyle/>
        <a:p>
          <a:endParaRPr lang="zh-CN" altLang="en-US"/>
        </a:p>
      </dgm:t>
    </dgm:pt>
    <dgm:pt modelId="{DDC08AB1-4A7F-4335-85F3-54A629427EB6}" type="pres">
      <dgm:prSet presAssocID="{618CB209-2CDB-4C3B-886E-21FE64C9F9AF}" presName="linearFlow" presStyleCnt="0">
        <dgm:presLayoutVars>
          <dgm:dir/>
          <dgm:animLvl val="lvl"/>
          <dgm:resizeHandles val="exact"/>
        </dgm:presLayoutVars>
      </dgm:prSet>
      <dgm:spPr/>
    </dgm:pt>
    <dgm:pt modelId="{F67CEC76-6CAE-4AAD-8729-9BA91A42305B}" type="pres">
      <dgm:prSet presAssocID="{83A69BE8-FB75-43FA-A2CE-8AF173A21FAF}" presName="composite" presStyleCnt="0"/>
      <dgm:spPr/>
    </dgm:pt>
    <dgm:pt modelId="{50BCD9A0-3FC5-4837-B05E-0A2A263774B7}" type="pres">
      <dgm:prSet presAssocID="{83A69BE8-FB75-43FA-A2CE-8AF173A21FAF}" presName="parentText" presStyleLbl="alignNode1" presStyleIdx="0" presStyleCnt="4" custLinFactNeighborX="-4763" custLinFactNeighborY="1162">
        <dgm:presLayoutVars>
          <dgm:chMax val="1"/>
          <dgm:bulletEnabled val="1"/>
        </dgm:presLayoutVars>
      </dgm:prSet>
      <dgm:spPr/>
    </dgm:pt>
    <dgm:pt modelId="{1796290F-411F-4609-A5BB-D189D58FE597}" type="pres">
      <dgm:prSet presAssocID="{83A69BE8-FB75-43FA-A2CE-8AF173A21FAF}" presName="descendantText" presStyleLbl="alignAcc1" presStyleIdx="0" presStyleCnt="4">
        <dgm:presLayoutVars>
          <dgm:bulletEnabled val="1"/>
        </dgm:presLayoutVars>
      </dgm:prSet>
      <dgm:spPr/>
    </dgm:pt>
    <dgm:pt modelId="{69ABB1B4-8253-4F29-A4B3-9576EE5DE780}" type="pres">
      <dgm:prSet presAssocID="{5D6C2348-BB7F-48BE-9928-B83191727F7A}" presName="sp" presStyleCnt="0"/>
      <dgm:spPr/>
    </dgm:pt>
    <dgm:pt modelId="{6CD2136D-C6EF-49F3-A735-159363F81F78}" type="pres">
      <dgm:prSet presAssocID="{3B7DB317-C3CA-4011-96F9-275B8DE96434}" presName="composite" presStyleCnt="0"/>
      <dgm:spPr/>
    </dgm:pt>
    <dgm:pt modelId="{50785C35-6AA7-4C80-99F2-9AE301383F4E}" type="pres">
      <dgm:prSet presAssocID="{3B7DB317-C3CA-4011-96F9-275B8DE96434}" presName="parentText" presStyleLbl="alignNode1" presStyleIdx="1" presStyleCnt="4" custLinFactNeighborY="0">
        <dgm:presLayoutVars>
          <dgm:chMax val="1"/>
          <dgm:bulletEnabled val="1"/>
        </dgm:presLayoutVars>
      </dgm:prSet>
      <dgm:spPr/>
    </dgm:pt>
    <dgm:pt modelId="{FDDD9C9C-1664-44D0-A5CE-27CA5E571473}" type="pres">
      <dgm:prSet presAssocID="{3B7DB317-C3CA-4011-96F9-275B8DE96434}" presName="descendantText" presStyleLbl="alignAcc1" presStyleIdx="1" presStyleCnt="4" custLinFactNeighborX="748">
        <dgm:presLayoutVars>
          <dgm:bulletEnabled val="1"/>
        </dgm:presLayoutVars>
      </dgm:prSet>
      <dgm:spPr/>
    </dgm:pt>
    <dgm:pt modelId="{B14E1917-7911-4C4D-BA0F-02C5D80570A2}" type="pres">
      <dgm:prSet presAssocID="{9D9B1818-E791-4865-A92F-90D749E43A4F}" presName="sp" presStyleCnt="0"/>
      <dgm:spPr/>
    </dgm:pt>
    <dgm:pt modelId="{008C147C-CE59-436D-A2E1-A5B2359CE291}" type="pres">
      <dgm:prSet presAssocID="{857B9270-0FC2-4CA9-BC68-24E259A03593}" presName="composite" presStyleCnt="0"/>
      <dgm:spPr/>
    </dgm:pt>
    <dgm:pt modelId="{0859CD39-B49A-40AA-A611-BCE63D5FA7BE}" type="pres">
      <dgm:prSet presAssocID="{857B9270-0FC2-4CA9-BC68-24E259A03593}" presName="parentText" presStyleLbl="alignNode1" presStyleIdx="2" presStyleCnt="4">
        <dgm:presLayoutVars>
          <dgm:chMax val="1"/>
          <dgm:bulletEnabled val="1"/>
        </dgm:presLayoutVars>
      </dgm:prSet>
      <dgm:spPr/>
    </dgm:pt>
    <dgm:pt modelId="{F1276739-5038-4C65-8880-27C453D8DD52}" type="pres">
      <dgm:prSet presAssocID="{857B9270-0FC2-4CA9-BC68-24E259A03593}" presName="descendantText" presStyleLbl="alignAcc1" presStyleIdx="2" presStyleCnt="4">
        <dgm:presLayoutVars>
          <dgm:bulletEnabled val="1"/>
        </dgm:presLayoutVars>
      </dgm:prSet>
      <dgm:spPr/>
    </dgm:pt>
    <dgm:pt modelId="{4A4F4262-0DAD-43D9-9517-00C3CE368EA3}" type="pres">
      <dgm:prSet presAssocID="{7CB96761-78FA-46BE-A380-E9F68EA6629F}" presName="sp" presStyleCnt="0"/>
      <dgm:spPr/>
    </dgm:pt>
    <dgm:pt modelId="{9B21EC80-5F4A-4BE3-8F3B-4170C3205461}" type="pres">
      <dgm:prSet presAssocID="{DC7E0D29-2868-427E-AACF-9AE0AF5A4CEC}" presName="composite" presStyleCnt="0"/>
      <dgm:spPr/>
    </dgm:pt>
    <dgm:pt modelId="{0E4CBF92-5807-4E26-9C64-543BF468C37B}" type="pres">
      <dgm:prSet presAssocID="{DC7E0D29-2868-427E-AACF-9AE0AF5A4CEC}" presName="parentText" presStyleLbl="alignNode1" presStyleIdx="3" presStyleCnt="4" custLinFactNeighborX="1356">
        <dgm:presLayoutVars>
          <dgm:chMax val="1"/>
          <dgm:bulletEnabled val="1"/>
        </dgm:presLayoutVars>
      </dgm:prSet>
      <dgm:spPr/>
    </dgm:pt>
    <dgm:pt modelId="{0C066EBC-32EF-445B-BC52-E25E9763876A}" type="pres">
      <dgm:prSet presAssocID="{DC7E0D29-2868-427E-AACF-9AE0AF5A4CEC}" presName="descendantText" presStyleLbl="alignAcc1" presStyleIdx="3" presStyleCnt="4">
        <dgm:presLayoutVars>
          <dgm:bulletEnabled val="1"/>
        </dgm:presLayoutVars>
      </dgm:prSet>
      <dgm:spPr/>
    </dgm:pt>
  </dgm:ptLst>
  <dgm:cxnLst>
    <dgm:cxn modelId="{C2ABD103-C5AB-418C-B026-6C437729481C}" srcId="{3B7DB317-C3CA-4011-96F9-275B8DE96434}" destId="{6C254624-A0CD-4C21-BB03-EB79DB4E6A80}" srcOrd="0" destOrd="0" parTransId="{A20196A9-CF7C-4E87-BFCF-FAE61CAD4EB6}" sibTransId="{1E194F81-A158-48A1-9DB3-C1C7F5FC8222}"/>
    <dgm:cxn modelId="{856C6C08-FC89-4DC7-95A8-31ADAC73851C}" srcId="{618CB209-2CDB-4C3B-886E-21FE64C9F9AF}" destId="{857B9270-0FC2-4CA9-BC68-24E259A03593}" srcOrd="2" destOrd="0" parTransId="{1E9CD6B7-B1AB-4806-AD78-B337BD1A3904}" sibTransId="{7CB96761-78FA-46BE-A380-E9F68EA6629F}"/>
    <dgm:cxn modelId="{2509980A-C7DD-4E8B-A450-CF8E86027CE0}" type="presOf" srcId="{6C254624-A0CD-4C21-BB03-EB79DB4E6A80}" destId="{FDDD9C9C-1664-44D0-A5CE-27CA5E571473}" srcOrd="0" destOrd="0" presId="urn:microsoft.com/office/officeart/2005/8/layout/chevron2"/>
    <dgm:cxn modelId="{F6A52F14-40F1-4D34-8A78-036459A31FF7}" srcId="{618CB209-2CDB-4C3B-886E-21FE64C9F9AF}" destId="{83A69BE8-FB75-43FA-A2CE-8AF173A21FAF}" srcOrd="0" destOrd="0" parTransId="{89C1CC3B-06F8-4895-BE6A-6E94F46442EE}" sibTransId="{5D6C2348-BB7F-48BE-9928-B83191727F7A}"/>
    <dgm:cxn modelId="{7546B714-68F4-4DA9-A699-611A0DD5CCE6}" type="presOf" srcId="{83A69BE8-FB75-43FA-A2CE-8AF173A21FAF}" destId="{50BCD9A0-3FC5-4837-B05E-0A2A263774B7}" srcOrd="0" destOrd="0" presId="urn:microsoft.com/office/officeart/2005/8/layout/chevron2"/>
    <dgm:cxn modelId="{8AC9511D-8DC2-4ADA-8A7B-5C68FA4C43AD}" srcId="{DC7E0D29-2868-427E-AACF-9AE0AF5A4CEC}" destId="{3ED19FD5-5BF6-422C-8C62-6090EC9EA0EC}" srcOrd="0" destOrd="0" parTransId="{17AA9B30-A5B0-4F29-B641-E7949C0984BA}" sibTransId="{FE3F39AA-1500-493F-A486-ADEA6AA92FE8}"/>
    <dgm:cxn modelId="{F4E6F45E-5FCE-43BA-B669-6858B771AE07}" srcId="{618CB209-2CDB-4C3B-886E-21FE64C9F9AF}" destId="{3B7DB317-C3CA-4011-96F9-275B8DE96434}" srcOrd="1" destOrd="0" parTransId="{31D808E8-EB3C-467C-8E22-E84D773997C5}" sibTransId="{9D9B1818-E791-4865-A92F-90D749E43A4F}"/>
    <dgm:cxn modelId="{E5DDEA64-6452-4761-BA69-EA0F1B638B3D}" type="presOf" srcId="{DC7E0D29-2868-427E-AACF-9AE0AF5A4CEC}" destId="{0E4CBF92-5807-4E26-9C64-543BF468C37B}" srcOrd="0" destOrd="0" presId="urn:microsoft.com/office/officeart/2005/8/layout/chevron2"/>
    <dgm:cxn modelId="{9DFF8767-7670-4922-B41C-E88096925399}" type="presOf" srcId="{857B9270-0FC2-4CA9-BC68-24E259A03593}" destId="{0859CD39-B49A-40AA-A611-BCE63D5FA7BE}" srcOrd="0" destOrd="0" presId="urn:microsoft.com/office/officeart/2005/8/layout/chevron2"/>
    <dgm:cxn modelId="{1CC7DAA9-54BC-4AB0-AD4C-585E5757A871}" srcId="{83A69BE8-FB75-43FA-A2CE-8AF173A21FAF}" destId="{D247C67A-A1C8-4444-A6CC-65EA4A288D35}" srcOrd="0" destOrd="0" parTransId="{109DD1E4-882E-4B3D-865B-BDDCBE2E4A20}" sibTransId="{CAAF321C-919F-4ACC-892D-6BE68B990028}"/>
    <dgm:cxn modelId="{82E5C4BA-5614-4634-88B6-07F578E51909}" type="presOf" srcId="{D247C67A-A1C8-4444-A6CC-65EA4A288D35}" destId="{1796290F-411F-4609-A5BB-D189D58FE597}" srcOrd="0" destOrd="0" presId="urn:microsoft.com/office/officeart/2005/8/layout/chevron2"/>
    <dgm:cxn modelId="{0090EABB-6351-4302-9712-56CB8BB7D122}" srcId="{857B9270-0FC2-4CA9-BC68-24E259A03593}" destId="{93E5E696-CC18-4BAD-8179-1354FD59DB83}" srcOrd="0" destOrd="0" parTransId="{11021623-54A4-4E6B-B082-7FE46553AAAB}" sibTransId="{0C0F6B1C-C5ED-4639-A614-1B1D2E829AD7}"/>
    <dgm:cxn modelId="{8C81D7C9-8CDC-480F-B926-9C7C69C01FBF}" type="presOf" srcId="{3ED19FD5-5BF6-422C-8C62-6090EC9EA0EC}" destId="{0C066EBC-32EF-445B-BC52-E25E9763876A}" srcOrd="0" destOrd="0" presId="urn:microsoft.com/office/officeart/2005/8/layout/chevron2"/>
    <dgm:cxn modelId="{5A9660D1-D2AF-4851-863B-17178CA2AEEF}" type="presOf" srcId="{618CB209-2CDB-4C3B-886E-21FE64C9F9AF}" destId="{DDC08AB1-4A7F-4335-85F3-54A629427EB6}" srcOrd="0" destOrd="0" presId="urn:microsoft.com/office/officeart/2005/8/layout/chevron2"/>
    <dgm:cxn modelId="{EBC133EB-C408-4C8B-BAFD-043D9E6A5227}" type="presOf" srcId="{3B7DB317-C3CA-4011-96F9-275B8DE96434}" destId="{50785C35-6AA7-4C80-99F2-9AE301383F4E}" srcOrd="0" destOrd="0" presId="urn:microsoft.com/office/officeart/2005/8/layout/chevron2"/>
    <dgm:cxn modelId="{A435BBEB-A477-4EA0-A0CA-08FAF42B8416}" type="presOf" srcId="{93E5E696-CC18-4BAD-8179-1354FD59DB83}" destId="{F1276739-5038-4C65-8880-27C453D8DD52}" srcOrd="0" destOrd="0" presId="urn:microsoft.com/office/officeart/2005/8/layout/chevron2"/>
    <dgm:cxn modelId="{4614D0F6-124D-413F-89D9-6A0F821A859F}" srcId="{618CB209-2CDB-4C3B-886E-21FE64C9F9AF}" destId="{DC7E0D29-2868-427E-AACF-9AE0AF5A4CEC}" srcOrd="3" destOrd="0" parTransId="{255B5C1A-019E-4C28-A91D-BD86CC3C9443}" sibTransId="{BF78D145-A5F2-47AF-9B52-6E3EC3155E99}"/>
    <dgm:cxn modelId="{ED2DFF70-2C31-4065-8A64-834E04670CAC}" type="presParOf" srcId="{DDC08AB1-4A7F-4335-85F3-54A629427EB6}" destId="{F67CEC76-6CAE-4AAD-8729-9BA91A42305B}" srcOrd="0" destOrd="0" presId="urn:microsoft.com/office/officeart/2005/8/layout/chevron2"/>
    <dgm:cxn modelId="{8D44D6EE-28AE-4E5A-B83B-D53388E46DF8}" type="presParOf" srcId="{F67CEC76-6CAE-4AAD-8729-9BA91A42305B}" destId="{50BCD9A0-3FC5-4837-B05E-0A2A263774B7}" srcOrd="0" destOrd="0" presId="urn:microsoft.com/office/officeart/2005/8/layout/chevron2"/>
    <dgm:cxn modelId="{2611C8FE-A53B-4445-B604-F5DBD96FBB7E}" type="presParOf" srcId="{F67CEC76-6CAE-4AAD-8729-9BA91A42305B}" destId="{1796290F-411F-4609-A5BB-D189D58FE597}" srcOrd="1" destOrd="0" presId="urn:microsoft.com/office/officeart/2005/8/layout/chevron2"/>
    <dgm:cxn modelId="{032D3037-1B60-4BDF-BB52-35CD8C60CC23}" type="presParOf" srcId="{DDC08AB1-4A7F-4335-85F3-54A629427EB6}" destId="{69ABB1B4-8253-4F29-A4B3-9576EE5DE780}" srcOrd="1" destOrd="0" presId="urn:microsoft.com/office/officeart/2005/8/layout/chevron2"/>
    <dgm:cxn modelId="{64EBD747-EDF8-43CA-93E5-B4A6F9C03393}" type="presParOf" srcId="{DDC08AB1-4A7F-4335-85F3-54A629427EB6}" destId="{6CD2136D-C6EF-49F3-A735-159363F81F78}" srcOrd="2" destOrd="0" presId="urn:microsoft.com/office/officeart/2005/8/layout/chevron2"/>
    <dgm:cxn modelId="{CDFCB607-9E0A-4CBB-A3C0-B7A0B6BD07FE}" type="presParOf" srcId="{6CD2136D-C6EF-49F3-A735-159363F81F78}" destId="{50785C35-6AA7-4C80-99F2-9AE301383F4E}" srcOrd="0" destOrd="0" presId="urn:microsoft.com/office/officeart/2005/8/layout/chevron2"/>
    <dgm:cxn modelId="{622B5AD5-67BE-49BB-A46A-7D2CCF53B538}" type="presParOf" srcId="{6CD2136D-C6EF-49F3-A735-159363F81F78}" destId="{FDDD9C9C-1664-44D0-A5CE-27CA5E571473}" srcOrd="1" destOrd="0" presId="urn:microsoft.com/office/officeart/2005/8/layout/chevron2"/>
    <dgm:cxn modelId="{8FEAE6D3-7F55-441D-A236-E3AC8D45958E}" type="presParOf" srcId="{DDC08AB1-4A7F-4335-85F3-54A629427EB6}" destId="{B14E1917-7911-4C4D-BA0F-02C5D80570A2}" srcOrd="3" destOrd="0" presId="urn:microsoft.com/office/officeart/2005/8/layout/chevron2"/>
    <dgm:cxn modelId="{26278AB9-5723-4AC6-80E4-0A1986EFC0B7}" type="presParOf" srcId="{DDC08AB1-4A7F-4335-85F3-54A629427EB6}" destId="{008C147C-CE59-436D-A2E1-A5B2359CE291}" srcOrd="4" destOrd="0" presId="urn:microsoft.com/office/officeart/2005/8/layout/chevron2"/>
    <dgm:cxn modelId="{C1084618-B03F-464A-BBD3-3F9A844F7F67}" type="presParOf" srcId="{008C147C-CE59-436D-A2E1-A5B2359CE291}" destId="{0859CD39-B49A-40AA-A611-BCE63D5FA7BE}" srcOrd="0" destOrd="0" presId="urn:microsoft.com/office/officeart/2005/8/layout/chevron2"/>
    <dgm:cxn modelId="{7D3C4D00-0671-4CEB-AFA0-08B5256B743F}" type="presParOf" srcId="{008C147C-CE59-436D-A2E1-A5B2359CE291}" destId="{F1276739-5038-4C65-8880-27C453D8DD52}" srcOrd="1" destOrd="0" presId="urn:microsoft.com/office/officeart/2005/8/layout/chevron2"/>
    <dgm:cxn modelId="{2E36C16B-1020-4101-AEEA-8AC6D0D50BE1}" type="presParOf" srcId="{DDC08AB1-4A7F-4335-85F3-54A629427EB6}" destId="{4A4F4262-0DAD-43D9-9517-00C3CE368EA3}" srcOrd="5" destOrd="0" presId="urn:microsoft.com/office/officeart/2005/8/layout/chevron2"/>
    <dgm:cxn modelId="{48FD7637-7C28-4328-969E-30C92AA9928D}" type="presParOf" srcId="{DDC08AB1-4A7F-4335-85F3-54A629427EB6}" destId="{9B21EC80-5F4A-4BE3-8F3B-4170C3205461}" srcOrd="6" destOrd="0" presId="urn:microsoft.com/office/officeart/2005/8/layout/chevron2"/>
    <dgm:cxn modelId="{B2F246B2-5379-4971-A770-0717EEEB4BC6}" type="presParOf" srcId="{9B21EC80-5F4A-4BE3-8F3B-4170C3205461}" destId="{0E4CBF92-5807-4E26-9C64-543BF468C37B}" srcOrd="0" destOrd="0" presId="urn:microsoft.com/office/officeart/2005/8/layout/chevron2"/>
    <dgm:cxn modelId="{3388005D-2CF7-47D9-BC7D-1A666D1E1B34}" type="presParOf" srcId="{9B21EC80-5F4A-4BE3-8F3B-4170C3205461}" destId="{0C066EBC-32EF-445B-BC52-E25E9763876A}"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727A52-59D6-40BA-882F-2817C425A490}">
      <dsp:nvSpPr>
        <dsp:cNvPr id="0" name=""/>
        <dsp:cNvSpPr/>
      </dsp:nvSpPr>
      <dsp:spPr>
        <a:xfrm>
          <a:off x="1187974" y="978"/>
          <a:ext cx="2174035" cy="887677"/>
        </a:xfrm>
        <a:prstGeom prst="roundRect">
          <a:avLst>
            <a:gd name="adj" fmla="val 10000"/>
          </a:avLst>
        </a:prstGeom>
        <a:solidFill>
          <a:srgbClr val="134834"/>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45720" rIns="68580" bIns="4572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微软雅黑" panose="020B0503020204020204" pitchFamily="34" charset="-122"/>
            </a:rPr>
            <a:t>语音特征</a:t>
          </a:r>
        </a:p>
      </dsp:txBody>
      <dsp:txXfrm>
        <a:off x="1213973" y="26977"/>
        <a:ext cx="2122037" cy="835679"/>
      </dsp:txXfrm>
    </dsp:sp>
    <dsp:sp modelId="{0AC3746C-4F4B-45C2-99B9-FB9BF4B01C36}">
      <dsp:nvSpPr>
        <dsp:cNvPr id="0" name=""/>
        <dsp:cNvSpPr/>
      </dsp:nvSpPr>
      <dsp:spPr>
        <a:xfrm>
          <a:off x="1405378" y="888655"/>
          <a:ext cx="217403" cy="570595"/>
        </a:xfrm>
        <a:custGeom>
          <a:avLst/>
          <a:gdLst/>
          <a:ahLst/>
          <a:cxnLst/>
          <a:rect l="0" t="0" r="0" b="0"/>
          <a:pathLst>
            <a:path>
              <a:moveTo>
                <a:pt x="0" y="0"/>
              </a:moveTo>
              <a:lnTo>
                <a:pt x="0" y="570595"/>
              </a:lnTo>
              <a:lnTo>
                <a:pt x="217403" y="570595"/>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F2208E66-2858-4428-8931-3C2382E1FF7A}">
      <dsp:nvSpPr>
        <dsp:cNvPr id="0" name=""/>
        <dsp:cNvSpPr/>
      </dsp:nvSpPr>
      <dsp:spPr>
        <a:xfrm>
          <a:off x="1622781" y="1109301"/>
          <a:ext cx="1829915" cy="699898"/>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rgbClr val="134834"/>
              </a:solidFill>
              <a:latin typeface="微软雅黑" panose="020B0503020204020204" pitchFamily="34" charset="-122"/>
              <a:ea typeface="微软雅黑" panose="020B0503020204020204" pitchFamily="34" charset="-122"/>
            </a:rPr>
            <a:t>短时能量</a:t>
          </a:r>
        </a:p>
      </dsp:txBody>
      <dsp:txXfrm>
        <a:off x="1643280" y="1129800"/>
        <a:ext cx="1788917" cy="658900"/>
      </dsp:txXfrm>
    </dsp:sp>
    <dsp:sp modelId="{55CAD596-B094-4358-AFF0-F8EDA013598B}">
      <dsp:nvSpPr>
        <dsp:cNvPr id="0" name=""/>
        <dsp:cNvSpPr/>
      </dsp:nvSpPr>
      <dsp:spPr>
        <a:xfrm>
          <a:off x="1405378" y="888655"/>
          <a:ext cx="254048" cy="1515569"/>
        </a:xfrm>
        <a:custGeom>
          <a:avLst/>
          <a:gdLst/>
          <a:ahLst/>
          <a:cxnLst/>
          <a:rect l="0" t="0" r="0" b="0"/>
          <a:pathLst>
            <a:path>
              <a:moveTo>
                <a:pt x="0" y="0"/>
              </a:moveTo>
              <a:lnTo>
                <a:pt x="0" y="1515569"/>
              </a:lnTo>
              <a:lnTo>
                <a:pt x="254048" y="1515569"/>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7799ECB7-195F-4FD5-808E-848689D54DEF}">
      <dsp:nvSpPr>
        <dsp:cNvPr id="0" name=""/>
        <dsp:cNvSpPr/>
      </dsp:nvSpPr>
      <dsp:spPr>
        <a:xfrm>
          <a:off x="1659426" y="2054276"/>
          <a:ext cx="1928072" cy="699898"/>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a:solidFill>
                <a:srgbClr val="134834"/>
              </a:solidFill>
              <a:latin typeface="微软雅黑" panose="020B0503020204020204" pitchFamily="34" charset="-122"/>
              <a:ea typeface="微软雅黑" panose="020B0503020204020204" pitchFamily="34" charset="-122"/>
            </a:rPr>
            <a:t>基频向量</a:t>
          </a:r>
          <a:endParaRPr lang="zh-CN" altLang="en-US" sz="2800" kern="1200" dirty="0">
            <a:solidFill>
              <a:srgbClr val="134834"/>
            </a:solidFill>
            <a:latin typeface="微软雅黑" panose="020B0503020204020204" pitchFamily="34" charset="-122"/>
            <a:ea typeface="微软雅黑" panose="020B0503020204020204" pitchFamily="34" charset="-122"/>
          </a:endParaRPr>
        </a:p>
      </dsp:txBody>
      <dsp:txXfrm>
        <a:off x="1679925" y="2074775"/>
        <a:ext cx="1887074" cy="658900"/>
      </dsp:txXfrm>
    </dsp:sp>
    <dsp:sp modelId="{9520B24A-9DB2-4F52-B6B8-F71CA0278FC5}">
      <dsp:nvSpPr>
        <dsp:cNvPr id="0" name=""/>
        <dsp:cNvSpPr/>
      </dsp:nvSpPr>
      <dsp:spPr>
        <a:xfrm>
          <a:off x="1405378" y="888655"/>
          <a:ext cx="226074" cy="2392165"/>
        </a:xfrm>
        <a:custGeom>
          <a:avLst/>
          <a:gdLst/>
          <a:ahLst/>
          <a:cxnLst/>
          <a:rect l="0" t="0" r="0" b="0"/>
          <a:pathLst>
            <a:path>
              <a:moveTo>
                <a:pt x="0" y="0"/>
              </a:moveTo>
              <a:lnTo>
                <a:pt x="0" y="2392165"/>
              </a:lnTo>
              <a:lnTo>
                <a:pt x="226074" y="2392165"/>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B7BA72C8-CE20-4F0A-9AC6-C6CD1A527769}">
      <dsp:nvSpPr>
        <dsp:cNvPr id="0" name=""/>
        <dsp:cNvSpPr/>
      </dsp:nvSpPr>
      <dsp:spPr>
        <a:xfrm>
          <a:off x="1631452" y="2930761"/>
          <a:ext cx="1515715" cy="700118"/>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a:solidFill>
                <a:srgbClr val="134834"/>
              </a:solidFill>
              <a:latin typeface="微软雅黑" panose="020B0503020204020204" pitchFamily="34" charset="-122"/>
              <a:ea typeface="微软雅黑" panose="020B0503020204020204" pitchFamily="34" charset="-122"/>
            </a:rPr>
            <a:t>共振峰</a:t>
          </a:r>
          <a:endParaRPr lang="zh-CN" altLang="en-US" sz="2800" kern="1200" dirty="0">
            <a:solidFill>
              <a:srgbClr val="134834"/>
            </a:solidFill>
            <a:latin typeface="微软雅黑" panose="020B0503020204020204" pitchFamily="34" charset="-122"/>
            <a:ea typeface="微软雅黑" panose="020B0503020204020204" pitchFamily="34" charset="-122"/>
          </a:endParaRPr>
        </a:p>
      </dsp:txBody>
      <dsp:txXfrm>
        <a:off x="1651958" y="2951267"/>
        <a:ext cx="1474703" cy="659106"/>
      </dsp:txXfrm>
    </dsp:sp>
    <dsp:sp modelId="{353645BC-1B62-4F55-AEE2-A64E3450C913}">
      <dsp:nvSpPr>
        <dsp:cNvPr id="0" name=""/>
        <dsp:cNvSpPr/>
      </dsp:nvSpPr>
      <dsp:spPr>
        <a:xfrm>
          <a:off x="1405378" y="888655"/>
          <a:ext cx="149493" cy="3581880"/>
        </a:xfrm>
        <a:custGeom>
          <a:avLst/>
          <a:gdLst/>
          <a:ahLst/>
          <a:cxnLst/>
          <a:rect l="0" t="0" r="0" b="0"/>
          <a:pathLst>
            <a:path>
              <a:moveTo>
                <a:pt x="0" y="0"/>
              </a:moveTo>
              <a:lnTo>
                <a:pt x="0" y="3581880"/>
              </a:lnTo>
              <a:lnTo>
                <a:pt x="149493" y="358188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7D3F362-7D75-4071-A475-ACC036B0DB21}">
      <dsp:nvSpPr>
        <dsp:cNvPr id="0" name=""/>
        <dsp:cNvSpPr/>
      </dsp:nvSpPr>
      <dsp:spPr>
        <a:xfrm>
          <a:off x="1554872" y="4120609"/>
          <a:ext cx="2131533" cy="69985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rgbClr val="134834"/>
              </a:solidFill>
              <a:latin typeface="微软雅黑" panose="020B0503020204020204" pitchFamily="34" charset="-122"/>
              <a:ea typeface="微软雅黑" panose="020B0503020204020204" pitchFamily="34" charset="-122"/>
            </a:rPr>
            <a:t>其他特征</a:t>
          </a:r>
        </a:p>
      </dsp:txBody>
      <dsp:txXfrm>
        <a:off x="1575370" y="4141107"/>
        <a:ext cx="2090537" cy="658858"/>
      </dsp:txXfrm>
    </dsp:sp>
    <dsp:sp modelId="{EFBF7C7C-AD21-4601-97D5-0FE57A699986}">
      <dsp:nvSpPr>
        <dsp:cNvPr id="0" name=""/>
        <dsp:cNvSpPr/>
      </dsp:nvSpPr>
      <dsp:spPr>
        <a:xfrm>
          <a:off x="3803301" y="978"/>
          <a:ext cx="2084541" cy="882584"/>
        </a:xfrm>
        <a:prstGeom prst="roundRect">
          <a:avLst>
            <a:gd name="adj" fmla="val 10000"/>
          </a:avLst>
        </a:prstGeom>
        <a:solidFill>
          <a:srgbClr val="134834"/>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45720" rIns="68580" bIns="4572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solidFill>
                <a:prstClr val="white"/>
              </a:solidFill>
              <a:latin typeface="微软雅黑" panose="020B0503020204020204" pitchFamily="34" charset="-122"/>
              <a:ea typeface="微软雅黑" panose="020B0503020204020204" pitchFamily="34" charset="-122"/>
              <a:cs typeface="+mn-cs"/>
            </a:rPr>
            <a:t>音乐特征</a:t>
          </a:r>
        </a:p>
      </dsp:txBody>
      <dsp:txXfrm>
        <a:off x="3829151" y="26828"/>
        <a:ext cx="2032841" cy="830884"/>
      </dsp:txXfrm>
    </dsp:sp>
    <dsp:sp modelId="{B2BB6A05-806B-4F97-AC41-FC4F36ACD49C}">
      <dsp:nvSpPr>
        <dsp:cNvPr id="0" name=""/>
        <dsp:cNvSpPr/>
      </dsp:nvSpPr>
      <dsp:spPr>
        <a:xfrm>
          <a:off x="4011756" y="883563"/>
          <a:ext cx="208454" cy="575837"/>
        </a:xfrm>
        <a:custGeom>
          <a:avLst/>
          <a:gdLst/>
          <a:ahLst/>
          <a:cxnLst/>
          <a:rect l="0" t="0" r="0" b="0"/>
          <a:pathLst>
            <a:path>
              <a:moveTo>
                <a:pt x="0" y="0"/>
              </a:moveTo>
              <a:lnTo>
                <a:pt x="0" y="575837"/>
              </a:lnTo>
              <a:lnTo>
                <a:pt x="208454" y="575837"/>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6A861C32-4AEA-46A4-977F-EBFFC35210F8}">
      <dsp:nvSpPr>
        <dsp:cNvPr id="0" name=""/>
        <dsp:cNvSpPr/>
      </dsp:nvSpPr>
      <dsp:spPr>
        <a:xfrm>
          <a:off x="4220210" y="1104209"/>
          <a:ext cx="2035423" cy="710383"/>
        </a:xfrm>
        <a:prstGeom prst="roundRect">
          <a:avLst>
            <a:gd name="adj" fmla="val 10000"/>
          </a:avLst>
        </a:prstGeom>
        <a:solidFill>
          <a:prstClr val="white">
            <a:alpha val="90000"/>
            <a:hueOff val="0"/>
            <a:satOff val="0"/>
            <a:lumOff val="0"/>
            <a:alphaOff val="0"/>
          </a:prst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rgbClr val="134834"/>
              </a:solidFill>
              <a:latin typeface="微软雅黑" panose="020B0503020204020204" pitchFamily="34" charset="-122"/>
              <a:ea typeface="微软雅黑" panose="020B0503020204020204" pitchFamily="34" charset="-122"/>
              <a:cs typeface="+mn-cs"/>
            </a:rPr>
            <a:t>音色特征</a:t>
          </a:r>
        </a:p>
      </dsp:txBody>
      <dsp:txXfrm>
        <a:off x="4241016" y="1125015"/>
        <a:ext cx="1993811" cy="668771"/>
      </dsp:txXfrm>
    </dsp:sp>
    <dsp:sp modelId="{D90FF7B7-2B18-42C0-9EF2-114AFB6BBCCA}">
      <dsp:nvSpPr>
        <dsp:cNvPr id="0" name=""/>
        <dsp:cNvSpPr/>
      </dsp:nvSpPr>
      <dsp:spPr>
        <a:xfrm>
          <a:off x="4011756" y="883563"/>
          <a:ext cx="208454" cy="1592967"/>
        </a:xfrm>
        <a:custGeom>
          <a:avLst/>
          <a:gdLst/>
          <a:ahLst/>
          <a:cxnLst/>
          <a:rect l="0" t="0" r="0" b="0"/>
          <a:pathLst>
            <a:path>
              <a:moveTo>
                <a:pt x="0" y="0"/>
              </a:moveTo>
              <a:lnTo>
                <a:pt x="0" y="1592967"/>
              </a:lnTo>
              <a:lnTo>
                <a:pt x="208454" y="1592967"/>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121E6494-A696-40D9-A8D2-500025D88829}">
      <dsp:nvSpPr>
        <dsp:cNvPr id="0" name=""/>
        <dsp:cNvSpPr/>
      </dsp:nvSpPr>
      <dsp:spPr>
        <a:xfrm>
          <a:off x="4220210" y="2035238"/>
          <a:ext cx="2086500" cy="88258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rgbClr val="134834"/>
              </a:solidFill>
              <a:latin typeface="微软雅黑" panose="020B0503020204020204" pitchFamily="34" charset="-122"/>
              <a:ea typeface="微软雅黑" panose="020B0503020204020204" pitchFamily="34" charset="-122"/>
              <a:cs typeface="+mn-cs"/>
            </a:rPr>
            <a:t>节奏特征</a:t>
          </a:r>
        </a:p>
      </dsp:txBody>
      <dsp:txXfrm>
        <a:off x="4246060" y="2061088"/>
        <a:ext cx="2034800" cy="830884"/>
      </dsp:txXfrm>
    </dsp:sp>
    <dsp:sp modelId="{066E976B-7F7F-46DF-A6F0-A00C0A3E9F97}">
      <dsp:nvSpPr>
        <dsp:cNvPr id="0" name=""/>
        <dsp:cNvSpPr/>
      </dsp:nvSpPr>
      <dsp:spPr>
        <a:xfrm>
          <a:off x="4011756" y="883563"/>
          <a:ext cx="208454" cy="2696198"/>
        </a:xfrm>
        <a:custGeom>
          <a:avLst/>
          <a:gdLst/>
          <a:ahLst/>
          <a:cxnLst/>
          <a:rect l="0" t="0" r="0" b="0"/>
          <a:pathLst>
            <a:path>
              <a:moveTo>
                <a:pt x="0" y="0"/>
              </a:moveTo>
              <a:lnTo>
                <a:pt x="0" y="2696198"/>
              </a:lnTo>
              <a:lnTo>
                <a:pt x="208454" y="2696198"/>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FA6EF08D-757C-461B-9C23-65784A9CC53A}">
      <dsp:nvSpPr>
        <dsp:cNvPr id="0" name=""/>
        <dsp:cNvSpPr/>
      </dsp:nvSpPr>
      <dsp:spPr>
        <a:xfrm>
          <a:off x="4220210" y="3138469"/>
          <a:ext cx="2086500" cy="88258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rgbClr val="134834"/>
              </a:solidFill>
              <a:latin typeface="微软雅黑" panose="020B0503020204020204" pitchFamily="34" charset="-122"/>
              <a:ea typeface="微软雅黑" panose="020B0503020204020204" pitchFamily="34" charset="-122"/>
              <a:cs typeface="+mn-cs"/>
            </a:rPr>
            <a:t>音调特征</a:t>
          </a:r>
        </a:p>
      </dsp:txBody>
      <dsp:txXfrm>
        <a:off x="4246060" y="3164319"/>
        <a:ext cx="2034800" cy="830884"/>
      </dsp:txXfrm>
    </dsp:sp>
    <dsp:sp modelId="{C5BD1A27-B3E9-4F7C-BC5C-F1865DD31391}">
      <dsp:nvSpPr>
        <dsp:cNvPr id="0" name=""/>
        <dsp:cNvSpPr/>
      </dsp:nvSpPr>
      <dsp:spPr>
        <a:xfrm>
          <a:off x="4011756" y="883563"/>
          <a:ext cx="541830" cy="3723226"/>
        </a:xfrm>
        <a:custGeom>
          <a:avLst/>
          <a:gdLst/>
          <a:ahLst/>
          <a:cxnLst/>
          <a:rect l="0" t="0" r="0" b="0"/>
          <a:pathLst>
            <a:path>
              <a:moveTo>
                <a:pt x="0" y="0"/>
              </a:moveTo>
              <a:lnTo>
                <a:pt x="0" y="3723226"/>
              </a:lnTo>
              <a:lnTo>
                <a:pt x="541830" y="3723226"/>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1BF90F3-F2A3-48A8-BFA7-FE487C1639C6}">
      <dsp:nvSpPr>
        <dsp:cNvPr id="0" name=""/>
        <dsp:cNvSpPr/>
      </dsp:nvSpPr>
      <dsp:spPr>
        <a:xfrm>
          <a:off x="4553587" y="4165497"/>
          <a:ext cx="1412135" cy="88258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rgbClr val="134834"/>
              </a:solidFill>
              <a:latin typeface="微软雅黑" panose="020B0503020204020204" pitchFamily="34" charset="-122"/>
              <a:ea typeface="微软雅黑" panose="020B0503020204020204" pitchFamily="34" charset="-122"/>
              <a:cs typeface="+mn-cs"/>
            </a:rPr>
            <a:t>谱特征</a:t>
          </a:r>
        </a:p>
      </dsp:txBody>
      <dsp:txXfrm>
        <a:off x="4579437" y="4191347"/>
        <a:ext cx="1360435" cy="830884"/>
      </dsp:txXfrm>
    </dsp:sp>
    <dsp:sp modelId="{42114ABB-DBC6-4FAB-9066-3F1DC12DFC9B}">
      <dsp:nvSpPr>
        <dsp:cNvPr id="0" name=""/>
        <dsp:cNvSpPr/>
      </dsp:nvSpPr>
      <dsp:spPr>
        <a:xfrm>
          <a:off x="6329142" y="978"/>
          <a:ext cx="2094302" cy="887271"/>
        </a:xfrm>
        <a:prstGeom prst="roundRect">
          <a:avLst>
            <a:gd name="adj" fmla="val 10000"/>
          </a:avLst>
        </a:prstGeom>
        <a:solidFill>
          <a:srgbClr val="134834"/>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45720" rIns="68580" bIns="4572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微软雅黑" panose="020B0503020204020204" pitchFamily="34" charset="-122"/>
            </a:rPr>
            <a:t>脑电特征</a:t>
          </a:r>
        </a:p>
      </dsp:txBody>
      <dsp:txXfrm>
        <a:off x="6355129" y="26965"/>
        <a:ext cx="2042328" cy="835297"/>
      </dsp:txXfrm>
    </dsp:sp>
    <dsp:sp modelId="{1902DF35-8233-4B1E-9666-1264E3ADA89C}">
      <dsp:nvSpPr>
        <dsp:cNvPr id="0" name=""/>
        <dsp:cNvSpPr/>
      </dsp:nvSpPr>
      <dsp:spPr>
        <a:xfrm>
          <a:off x="6538572" y="888249"/>
          <a:ext cx="209430" cy="570626"/>
        </a:xfrm>
        <a:custGeom>
          <a:avLst/>
          <a:gdLst/>
          <a:ahLst/>
          <a:cxnLst/>
          <a:rect l="0" t="0" r="0" b="0"/>
          <a:pathLst>
            <a:path>
              <a:moveTo>
                <a:pt x="0" y="0"/>
              </a:moveTo>
              <a:lnTo>
                <a:pt x="0" y="570626"/>
              </a:lnTo>
              <a:lnTo>
                <a:pt x="209430" y="570626"/>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29A49B59-9D5A-48E7-9EEB-EE5BABBCC693}">
      <dsp:nvSpPr>
        <dsp:cNvPr id="0" name=""/>
        <dsp:cNvSpPr/>
      </dsp:nvSpPr>
      <dsp:spPr>
        <a:xfrm>
          <a:off x="6748002" y="1108895"/>
          <a:ext cx="1599412" cy="699960"/>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rgbClr val="134834"/>
              </a:solidFill>
              <a:latin typeface="微软雅黑" panose="020B0503020204020204" pitchFamily="34" charset="-122"/>
              <a:ea typeface="微软雅黑" panose="020B0503020204020204" pitchFamily="34" charset="-122"/>
            </a:rPr>
            <a:t>时域特征</a:t>
          </a:r>
        </a:p>
      </dsp:txBody>
      <dsp:txXfrm>
        <a:off x="6768503" y="1129396"/>
        <a:ext cx="1558410" cy="658958"/>
      </dsp:txXfrm>
    </dsp:sp>
    <dsp:sp modelId="{04A21321-7074-4588-9AE4-ABD72BA39CA2}">
      <dsp:nvSpPr>
        <dsp:cNvPr id="0" name=""/>
        <dsp:cNvSpPr/>
      </dsp:nvSpPr>
      <dsp:spPr>
        <a:xfrm>
          <a:off x="6538572" y="888249"/>
          <a:ext cx="209430" cy="1491232"/>
        </a:xfrm>
        <a:custGeom>
          <a:avLst/>
          <a:gdLst/>
          <a:ahLst/>
          <a:cxnLst/>
          <a:rect l="0" t="0" r="0" b="0"/>
          <a:pathLst>
            <a:path>
              <a:moveTo>
                <a:pt x="0" y="0"/>
              </a:moveTo>
              <a:lnTo>
                <a:pt x="0" y="1491232"/>
              </a:lnTo>
              <a:lnTo>
                <a:pt x="209430" y="1491232"/>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74488D9D-AA88-43BD-82BE-D691D26128EA}">
      <dsp:nvSpPr>
        <dsp:cNvPr id="0" name=""/>
        <dsp:cNvSpPr/>
      </dsp:nvSpPr>
      <dsp:spPr>
        <a:xfrm>
          <a:off x="6748002" y="2029501"/>
          <a:ext cx="1679240" cy="699960"/>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a:solidFill>
                <a:srgbClr val="134834"/>
              </a:solidFill>
              <a:latin typeface="微软雅黑" panose="020B0503020204020204" pitchFamily="34" charset="-122"/>
              <a:ea typeface="微软雅黑" panose="020B0503020204020204" pitchFamily="34" charset="-122"/>
            </a:rPr>
            <a:t>频域特征</a:t>
          </a:r>
          <a:endParaRPr lang="zh-CN" altLang="en-US" sz="2800" kern="1200" dirty="0">
            <a:solidFill>
              <a:srgbClr val="134834"/>
            </a:solidFill>
            <a:latin typeface="微软雅黑" panose="020B0503020204020204" pitchFamily="34" charset="-122"/>
            <a:ea typeface="微软雅黑" panose="020B0503020204020204" pitchFamily="34" charset="-122"/>
          </a:endParaRPr>
        </a:p>
      </dsp:txBody>
      <dsp:txXfrm>
        <a:off x="6768503" y="2050002"/>
        <a:ext cx="1638238" cy="658958"/>
      </dsp:txXfrm>
    </dsp:sp>
    <dsp:sp modelId="{CD6A4934-2727-455E-9666-5211F7799C48}">
      <dsp:nvSpPr>
        <dsp:cNvPr id="0" name=""/>
        <dsp:cNvSpPr/>
      </dsp:nvSpPr>
      <dsp:spPr>
        <a:xfrm>
          <a:off x="6538572" y="888249"/>
          <a:ext cx="209430" cy="2429309"/>
        </a:xfrm>
        <a:custGeom>
          <a:avLst/>
          <a:gdLst/>
          <a:ahLst/>
          <a:cxnLst/>
          <a:rect l="0" t="0" r="0" b="0"/>
          <a:pathLst>
            <a:path>
              <a:moveTo>
                <a:pt x="0" y="0"/>
              </a:moveTo>
              <a:lnTo>
                <a:pt x="0" y="2429309"/>
              </a:lnTo>
              <a:lnTo>
                <a:pt x="209430" y="2429309"/>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6EF899C0-CFE0-4485-85CB-D74C25474CD5}">
      <dsp:nvSpPr>
        <dsp:cNvPr id="0" name=""/>
        <dsp:cNvSpPr/>
      </dsp:nvSpPr>
      <dsp:spPr>
        <a:xfrm>
          <a:off x="6748002" y="2950108"/>
          <a:ext cx="2321733" cy="734901"/>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a:solidFill>
                <a:srgbClr val="134834"/>
              </a:solidFill>
              <a:latin typeface="微软雅黑" panose="020B0503020204020204" pitchFamily="34" charset="-122"/>
              <a:ea typeface="微软雅黑" panose="020B0503020204020204" pitchFamily="34" charset="-122"/>
            </a:rPr>
            <a:t>非线性分析</a:t>
          </a:r>
          <a:endParaRPr lang="zh-CN" altLang="en-US" sz="2800" kern="1200" dirty="0">
            <a:solidFill>
              <a:srgbClr val="134834"/>
            </a:solidFill>
            <a:latin typeface="微软雅黑" panose="020B0503020204020204" pitchFamily="34" charset="-122"/>
            <a:ea typeface="微软雅黑" panose="020B0503020204020204" pitchFamily="34" charset="-122"/>
          </a:endParaRPr>
        </a:p>
      </dsp:txBody>
      <dsp:txXfrm>
        <a:off x="6769527" y="2971633"/>
        <a:ext cx="2278683" cy="691851"/>
      </dsp:txXfrm>
    </dsp:sp>
    <dsp:sp modelId="{A3C7F6D7-ED90-4E10-B4D0-B251387C9C65}">
      <dsp:nvSpPr>
        <dsp:cNvPr id="0" name=""/>
        <dsp:cNvSpPr/>
      </dsp:nvSpPr>
      <dsp:spPr>
        <a:xfrm>
          <a:off x="6538572" y="888249"/>
          <a:ext cx="209430" cy="3373816"/>
        </a:xfrm>
        <a:custGeom>
          <a:avLst/>
          <a:gdLst/>
          <a:ahLst/>
          <a:cxnLst/>
          <a:rect l="0" t="0" r="0" b="0"/>
          <a:pathLst>
            <a:path>
              <a:moveTo>
                <a:pt x="0" y="0"/>
              </a:moveTo>
              <a:lnTo>
                <a:pt x="0" y="3373816"/>
              </a:lnTo>
              <a:lnTo>
                <a:pt x="209430" y="3373816"/>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86D2A8A-A158-48DD-AD40-ABBF9B01251F}">
      <dsp:nvSpPr>
        <dsp:cNvPr id="0" name=""/>
        <dsp:cNvSpPr/>
      </dsp:nvSpPr>
      <dsp:spPr>
        <a:xfrm>
          <a:off x="6748002" y="3905655"/>
          <a:ext cx="1571085" cy="71281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zh-CN" altLang="en-US" sz="2400" kern="1200">
              <a:solidFill>
                <a:srgbClr val="134834"/>
              </a:solidFill>
              <a:latin typeface="微软雅黑" panose="020B0503020204020204" pitchFamily="34" charset="-122"/>
              <a:ea typeface="微软雅黑" panose="020B0503020204020204" pitchFamily="34" charset="-122"/>
            </a:rPr>
            <a:t>其他分析</a:t>
          </a:r>
          <a:endParaRPr lang="zh-CN" altLang="en-US" sz="2400" kern="1200" dirty="0">
            <a:solidFill>
              <a:srgbClr val="134834"/>
            </a:solidFill>
            <a:latin typeface="微软雅黑" panose="020B0503020204020204" pitchFamily="34" charset="-122"/>
            <a:ea typeface="微软雅黑" panose="020B0503020204020204" pitchFamily="34" charset="-122"/>
          </a:endParaRPr>
        </a:p>
      </dsp:txBody>
      <dsp:txXfrm>
        <a:off x="6768880" y="3926533"/>
        <a:ext cx="1529329" cy="671063"/>
      </dsp:txXfrm>
    </dsp:sp>
    <dsp:sp modelId="{0BF87FCB-DA12-4239-B7F5-283E04C90BFE}">
      <dsp:nvSpPr>
        <dsp:cNvPr id="0" name=""/>
        <dsp:cNvSpPr/>
      </dsp:nvSpPr>
      <dsp:spPr>
        <a:xfrm>
          <a:off x="9078371" y="978"/>
          <a:ext cx="2163285" cy="887271"/>
        </a:xfrm>
        <a:prstGeom prst="roundRect">
          <a:avLst>
            <a:gd name="adj" fmla="val 10000"/>
          </a:avLst>
        </a:prstGeom>
        <a:solidFill>
          <a:srgbClr val="134834"/>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45720" rIns="68580" bIns="4572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微软雅黑" panose="020B0503020204020204" pitchFamily="34" charset="-122"/>
            </a:rPr>
            <a:t>研究方法</a:t>
          </a:r>
        </a:p>
      </dsp:txBody>
      <dsp:txXfrm>
        <a:off x="9104358" y="26965"/>
        <a:ext cx="2111311" cy="835297"/>
      </dsp:txXfrm>
    </dsp:sp>
    <dsp:sp modelId="{BECAC0FC-E973-4465-A29F-1A342F1D44A3}">
      <dsp:nvSpPr>
        <dsp:cNvPr id="0" name=""/>
        <dsp:cNvSpPr/>
      </dsp:nvSpPr>
      <dsp:spPr>
        <a:xfrm>
          <a:off x="9294700" y="888249"/>
          <a:ext cx="216328" cy="571301"/>
        </a:xfrm>
        <a:custGeom>
          <a:avLst/>
          <a:gdLst/>
          <a:ahLst/>
          <a:cxnLst/>
          <a:rect l="0" t="0" r="0" b="0"/>
          <a:pathLst>
            <a:path>
              <a:moveTo>
                <a:pt x="0" y="0"/>
              </a:moveTo>
              <a:lnTo>
                <a:pt x="0" y="571301"/>
              </a:lnTo>
              <a:lnTo>
                <a:pt x="216328" y="57130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8C5178B-79CB-401C-A58B-3E58FD57D3B6}">
      <dsp:nvSpPr>
        <dsp:cNvPr id="0" name=""/>
        <dsp:cNvSpPr/>
      </dsp:nvSpPr>
      <dsp:spPr>
        <a:xfrm>
          <a:off x="9511028" y="1108895"/>
          <a:ext cx="1788271" cy="701310"/>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a:solidFill>
                <a:srgbClr val="134834"/>
              </a:solidFill>
              <a:latin typeface="微软雅黑" panose="020B0503020204020204" pitchFamily="34" charset="-122"/>
              <a:ea typeface="微软雅黑" panose="020B0503020204020204" pitchFamily="34" charset="-122"/>
            </a:rPr>
            <a:t>特征降维</a:t>
          </a:r>
          <a:endParaRPr lang="zh-CN" altLang="en-US" sz="2800" kern="1200" dirty="0">
            <a:solidFill>
              <a:srgbClr val="134834"/>
            </a:solidFill>
            <a:latin typeface="微软雅黑" panose="020B0503020204020204" pitchFamily="34" charset="-122"/>
            <a:ea typeface="微软雅黑" panose="020B0503020204020204" pitchFamily="34" charset="-122"/>
          </a:endParaRPr>
        </a:p>
      </dsp:txBody>
      <dsp:txXfrm>
        <a:off x="9531569" y="1129436"/>
        <a:ext cx="1747189" cy="660228"/>
      </dsp:txXfrm>
    </dsp:sp>
    <dsp:sp modelId="{46C4527F-A2A9-43CD-9B13-2873EBE9B3C1}">
      <dsp:nvSpPr>
        <dsp:cNvPr id="0" name=""/>
        <dsp:cNvSpPr/>
      </dsp:nvSpPr>
      <dsp:spPr>
        <a:xfrm>
          <a:off x="9294700" y="888249"/>
          <a:ext cx="216328" cy="1493257"/>
        </a:xfrm>
        <a:custGeom>
          <a:avLst/>
          <a:gdLst/>
          <a:ahLst/>
          <a:cxnLst/>
          <a:rect l="0" t="0" r="0" b="0"/>
          <a:pathLst>
            <a:path>
              <a:moveTo>
                <a:pt x="0" y="0"/>
              </a:moveTo>
              <a:lnTo>
                <a:pt x="0" y="1493257"/>
              </a:lnTo>
              <a:lnTo>
                <a:pt x="216328" y="1493257"/>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22F4342-8CED-42F7-B43B-10F7BEDFD8E8}">
      <dsp:nvSpPr>
        <dsp:cNvPr id="0" name=""/>
        <dsp:cNvSpPr/>
      </dsp:nvSpPr>
      <dsp:spPr>
        <a:xfrm>
          <a:off x="9511028" y="2030852"/>
          <a:ext cx="1592478" cy="701310"/>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a:solidFill>
                <a:srgbClr val="134834"/>
              </a:solidFill>
              <a:latin typeface="微软雅黑" panose="020B0503020204020204" pitchFamily="34" charset="-122"/>
              <a:ea typeface="微软雅黑" panose="020B0503020204020204" pitchFamily="34" charset="-122"/>
            </a:rPr>
            <a:t>分类方法</a:t>
          </a:r>
          <a:endParaRPr lang="zh-CN" altLang="en-US" sz="2800" kern="1200" dirty="0">
            <a:solidFill>
              <a:srgbClr val="134834"/>
            </a:solidFill>
            <a:latin typeface="微软雅黑" panose="020B0503020204020204" pitchFamily="34" charset="-122"/>
            <a:ea typeface="微软雅黑" panose="020B0503020204020204" pitchFamily="34" charset="-122"/>
          </a:endParaRPr>
        </a:p>
      </dsp:txBody>
      <dsp:txXfrm>
        <a:off x="9531569" y="2051393"/>
        <a:ext cx="1551396" cy="660228"/>
      </dsp:txXfrm>
    </dsp:sp>
    <dsp:sp modelId="{A625C9EE-E0B5-4A13-8395-C006BD257717}">
      <dsp:nvSpPr>
        <dsp:cNvPr id="0" name=""/>
        <dsp:cNvSpPr/>
      </dsp:nvSpPr>
      <dsp:spPr>
        <a:xfrm>
          <a:off x="9294700" y="888249"/>
          <a:ext cx="216328" cy="2415214"/>
        </a:xfrm>
        <a:custGeom>
          <a:avLst/>
          <a:gdLst/>
          <a:ahLst/>
          <a:cxnLst/>
          <a:rect l="0" t="0" r="0" b="0"/>
          <a:pathLst>
            <a:path>
              <a:moveTo>
                <a:pt x="0" y="0"/>
              </a:moveTo>
              <a:lnTo>
                <a:pt x="0" y="2415214"/>
              </a:lnTo>
              <a:lnTo>
                <a:pt x="216328" y="2415214"/>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38A65F35-D48A-402C-88F5-E1A114EFD6DD}">
      <dsp:nvSpPr>
        <dsp:cNvPr id="0" name=""/>
        <dsp:cNvSpPr/>
      </dsp:nvSpPr>
      <dsp:spPr>
        <a:xfrm>
          <a:off x="9511028" y="2952808"/>
          <a:ext cx="1553885" cy="701310"/>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1435" tIns="34290" rIns="51435" bIns="34290" numCol="1" spcCol="1270" anchor="ctr" anchorCtr="0">
          <a:noAutofit/>
        </a:bodyPr>
        <a:lstStyle/>
        <a:p>
          <a:pPr marL="0" lvl="0" indent="0" algn="ctr" defTabSz="1200150">
            <a:lnSpc>
              <a:spcPct val="90000"/>
            </a:lnSpc>
            <a:spcBef>
              <a:spcPct val="0"/>
            </a:spcBef>
            <a:spcAft>
              <a:spcPct val="35000"/>
            </a:spcAft>
            <a:buNone/>
          </a:pPr>
          <a:r>
            <a:rPr lang="zh-CN" altLang="en-US" sz="2700" kern="1200">
              <a:solidFill>
                <a:srgbClr val="134834"/>
              </a:solidFill>
              <a:latin typeface="微软雅黑" panose="020B0503020204020204" pitchFamily="34" charset="-122"/>
              <a:ea typeface="微软雅黑" panose="020B0503020204020204" pitchFamily="34" charset="-122"/>
            </a:rPr>
            <a:t>特征分析</a:t>
          </a:r>
          <a:endParaRPr lang="zh-CN" altLang="en-US" sz="2700" kern="1200" dirty="0">
            <a:solidFill>
              <a:srgbClr val="134834"/>
            </a:solidFill>
            <a:latin typeface="微软雅黑" panose="020B0503020204020204" pitchFamily="34" charset="-122"/>
            <a:ea typeface="微软雅黑" panose="020B0503020204020204" pitchFamily="34" charset="-122"/>
          </a:endParaRPr>
        </a:p>
      </dsp:txBody>
      <dsp:txXfrm>
        <a:off x="9531569" y="2973349"/>
        <a:ext cx="1512803" cy="6602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BCD9A0-3FC5-4837-B05E-0A2A263774B7}">
      <dsp:nvSpPr>
        <dsp:cNvPr id="0" name=""/>
        <dsp:cNvSpPr/>
      </dsp:nvSpPr>
      <dsp:spPr>
        <a:xfrm rot="5400000">
          <a:off x="-203572" y="222684"/>
          <a:ext cx="1357150" cy="95000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STEP1</a:t>
          </a:r>
          <a:endParaRPr lang="zh-CN" altLang="en-US" sz="1300" kern="1200" dirty="0"/>
        </a:p>
      </dsp:txBody>
      <dsp:txXfrm rot="-5400000">
        <a:off x="1" y="494115"/>
        <a:ext cx="950005" cy="407145"/>
      </dsp:txXfrm>
    </dsp:sp>
    <dsp:sp modelId="{1796290F-411F-4609-A5BB-D189D58FE597}">
      <dsp:nvSpPr>
        <dsp:cNvPr id="0" name=""/>
        <dsp:cNvSpPr/>
      </dsp:nvSpPr>
      <dsp:spPr>
        <a:xfrm rot="5400000">
          <a:off x="4811990" y="-3858642"/>
          <a:ext cx="882148" cy="8606118"/>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a:solidFill>
                <a:srgbClr val="134834"/>
              </a:solidFill>
              <a:latin typeface="微软雅黑" panose="020B0503020204020204" pitchFamily="34" charset="-122"/>
              <a:ea typeface="微软雅黑" panose="020B0503020204020204" pitchFamily="34" charset="-122"/>
            </a:rPr>
            <a:t>零假设：</a:t>
          </a:r>
          <a:r>
            <a:rPr lang="en-US" altLang="zh-CN" sz="2400" kern="1200" dirty="0">
              <a:solidFill>
                <a:srgbClr val="134834"/>
              </a:solidFill>
              <a:latin typeface="微软雅黑" panose="020B0503020204020204" pitchFamily="34" charset="-122"/>
              <a:ea typeface="微软雅黑" panose="020B0503020204020204" pitchFamily="34" charset="-122"/>
            </a:rPr>
            <a:t>H0 </a:t>
          </a:r>
          <a:r>
            <a:rPr lang="el-GR" altLang="zh-CN" sz="2400" kern="1200" dirty="0">
              <a:solidFill>
                <a:srgbClr val="134834"/>
              </a:solidFill>
              <a:latin typeface="微软雅黑" panose="020B0503020204020204" pitchFamily="34" charset="-122"/>
              <a:ea typeface="微软雅黑" panose="020B0503020204020204" pitchFamily="34" charset="-122"/>
            </a:rPr>
            <a:t>μ1=μ2</a:t>
          </a:r>
          <a:endParaRPr lang="zh-CN" altLang="en-US" sz="2400" kern="1200" dirty="0">
            <a:solidFill>
              <a:srgbClr val="134834"/>
            </a:solidFill>
            <a:latin typeface="微软雅黑" panose="020B0503020204020204" pitchFamily="34" charset="-122"/>
            <a:ea typeface="微软雅黑" panose="020B0503020204020204" pitchFamily="34" charset="-122"/>
          </a:endParaRPr>
        </a:p>
      </dsp:txBody>
      <dsp:txXfrm rot="-5400000">
        <a:off x="950006" y="46405"/>
        <a:ext cx="8563055" cy="796022"/>
      </dsp:txXfrm>
    </dsp:sp>
    <dsp:sp modelId="{50785C35-6AA7-4C80-99F2-9AE301383F4E}">
      <dsp:nvSpPr>
        <dsp:cNvPr id="0" name=""/>
        <dsp:cNvSpPr/>
      </dsp:nvSpPr>
      <dsp:spPr>
        <a:xfrm rot="5400000">
          <a:off x="-203572" y="1418637"/>
          <a:ext cx="1357150" cy="95000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STEP2</a:t>
          </a:r>
          <a:endParaRPr lang="zh-CN" altLang="en-US" sz="1300" kern="1200" dirty="0"/>
        </a:p>
      </dsp:txBody>
      <dsp:txXfrm rot="-5400000">
        <a:off x="1" y="1690068"/>
        <a:ext cx="950005" cy="407145"/>
      </dsp:txXfrm>
    </dsp:sp>
    <dsp:sp modelId="{FDDD9C9C-1664-44D0-A5CE-27CA5E571473}">
      <dsp:nvSpPr>
        <dsp:cNvPr id="0" name=""/>
        <dsp:cNvSpPr/>
      </dsp:nvSpPr>
      <dsp:spPr>
        <a:xfrm rot="5400000">
          <a:off x="4811990" y="-2646920"/>
          <a:ext cx="882148" cy="8606118"/>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a:solidFill>
                <a:srgbClr val="134834"/>
              </a:solidFill>
              <a:latin typeface="微软雅黑" panose="020B0503020204020204" pitchFamily="34" charset="-122"/>
              <a:ea typeface="微软雅黑" panose="020B0503020204020204" pitchFamily="34" charset="-122"/>
            </a:rPr>
            <a:t>判断两总体方差是否相等。</a:t>
          </a:r>
        </a:p>
      </dsp:txBody>
      <dsp:txXfrm rot="-5400000">
        <a:off x="950006" y="1258127"/>
        <a:ext cx="8563055" cy="796022"/>
      </dsp:txXfrm>
    </dsp:sp>
    <dsp:sp modelId="{0859CD39-B49A-40AA-A611-BCE63D5FA7BE}">
      <dsp:nvSpPr>
        <dsp:cNvPr id="0" name=""/>
        <dsp:cNvSpPr/>
      </dsp:nvSpPr>
      <dsp:spPr>
        <a:xfrm rot="5400000">
          <a:off x="-203572" y="2630359"/>
          <a:ext cx="1357150" cy="95000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STEP3</a:t>
          </a:r>
          <a:endParaRPr lang="zh-CN" altLang="en-US" sz="1300" kern="1200" dirty="0"/>
        </a:p>
      </dsp:txBody>
      <dsp:txXfrm rot="-5400000">
        <a:off x="1" y="2901790"/>
        <a:ext cx="950005" cy="407145"/>
      </dsp:txXfrm>
    </dsp:sp>
    <dsp:sp modelId="{F1276739-5038-4C65-8880-27C453D8DD52}">
      <dsp:nvSpPr>
        <dsp:cNvPr id="0" name=""/>
        <dsp:cNvSpPr/>
      </dsp:nvSpPr>
      <dsp:spPr>
        <a:xfrm rot="5400000">
          <a:off x="4811990" y="-1435198"/>
          <a:ext cx="882148" cy="8606118"/>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a:solidFill>
                <a:srgbClr val="134834"/>
              </a:solidFill>
              <a:latin typeface="微软雅黑" panose="020B0503020204020204" pitchFamily="34" charset="-122"/>
              <a:ea typeface="微软雅黑" panose="020B0503020204020204" pitchFamily="34" charset="-122"/>
            </a:rPr>
            <a:t>构造</a:t>
          </a:r>
          <a:r>
            <a:rPr lang="en-US" altLang="zh-CN" sz="2400" kern="1200" dirty="0">
              <a:solidFill>
                <a:srgbClr val="134834"/>
              </a:solidFill>
              <a:latin typeface="微软雅黑" panose="020B0503020204020204" pitchFamily="34" charset="-122"/>
              <a:ea typeface="微软雅黑" panose="020B0503020204020204" pitchFamily="34" charset="-122"/>
            </a:rPr>
            <a:t>t</a:t>
          </a:r>
          <a:r>
            <a:rPr lang="zh-CN" altLang="en-US" sz="2400" kern="1200" dirty="0">
              <a:solidFill>
                <a:srgbClr val="134834"/>
              </a:solidFill>
              <a:latin typeface="微软雅黑" panose="020B0503020204020204" pitchFamily="34" charset="-122"/>
              <a:ea typeface="微软雅黑" panose="020B0503020204020204" pitchFamily="34" charset="-122"/>
            </a:rPr>
            <a:t>统计量并计算</a:t>
          </a:r>
          <a:r>
            <a:rPr lang="en-US" altLang="zh-CN" sz="2400" kern="1200" dirty="0">
              <a:solidFill>
                <a:srgbClr val="134834"/>
              </a:solidFill>
              <a:latin typeface="微软雅黑" panose="020B0503020204020204" pitchFamily="34" charset="-122"/>
              <a:ea typeface="微软雅黑" panose="020B0503020204020204" pitchFamily="34" charset="-122"/>
            </a:rPr>
            <a:t>t</a:t>
          </a:r>
          <a:r>
            <a:rPr lang="zh-CN" altLang="en-US" sz="2400" kern="1200" dirty="0">
              <a:solidFill>
                <a:srgbClr val="134834"/>
              </a:solidFill>
              <a:latin typeface="微软雅黑" panose="020B0503020204020204" pitchFamily="34" charset="-122"/>
              <a:ea typeface="微软雅黑" panose="020B0503020204020204" pitchFamily="34" charset="-122"/>
            </a:rPr>
            <a:t>和</a:t>
          </a:r>
          <a:r>
            <a:rPr lang="en-US" altLang="zh-CN" sz="2400" kern="1200" dirty="0">
              <a:solidFill>
                <a:srgbClr val="134834"/>
              </a:solidFill>
              <a:latin typeface="微软雅黑" panose="020B0503020204020204" pitchFamily="34" charset="-122"/>
              <a:ea typeface="微软雅黑" panose="020B0503020204020204" pitchFamily="34" charset="-122"/>
            </a:rPr>
            <a:t>p</a:t>
          </a:r>
          <a:r>
            <a:rPr lang="zh-CN" altLang="en-US" sz="2400" kern="1200" dirty="0">
              <a:solidFill>
                <a:srgbClr val="134834"/>
              </a:solidFill>
              <a:latin typeface="微软雅黑" panose="020B0503020204020204" pitchFamily="34" charset="-122"/>
              <a:ea typeface="微软雅黑" panose="020B0503020204020204" pitchFamily="34" charset="-122"/>
            </a:rPr>
            <a:t>值</a:t>
          </a:r>
        </a:p>
      </dsp:txBody>
      <dsp:txXfrm rot="-5400000">
        <a:off x="950006" y="2469849"/>
        <a:ext cx="8563055" cy="796022"/>
      </dsp:txXfrm>
    </dsp:sp>
    <dsp:sp modelId="{0E4CBF92-5807-4E26-9C64-543BF468C37B}">
      <dsp:nvSpPr>
        <dsp:cNvPr id="0" name=""/>
        <dsp:cNvSpPr/>
      </dsp:nvSpPr>
      <dsp:spPr>
        <a:xfrm rot="5400000">
          <a:off x="-190690" y="3842081"/>
          <a:ext cx="1357150" cy="95000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altLang="zh-CN" sz="1300" kern="1200" dirty="0"/>
            <a:t>STEP4</a:t>
          </a:r>
          <a:endParaRPr lang="zh-CN" altLang="en-US" sz="1300" kern="1200" dirty="0"/>
        </a:p>
        <a:p>
          <a:pPr lvl="0" algn="ctr" defTabSz="1022350">
            <a:lnSpc>
              <a:spcPct val="90000"/>
            </a:lnSpc>
            <a:spcBef>
              <a:spcPct val="0"/>
            </a:spcBef>
            <a:spcAft>
              <a:spcPct val="35000"/>
            </a:spcAft>
            <a:buNone/>
          </a:pPr>
          <a:endParaRPr lang="zh-CN" altLang="en-US" sz="1300" kern="1200" dirty="0"/>
        </a:p>
      </dsp:txBody>
      <dsp:txXfrm rot="-5400000">
        <a:off x="12883" y="4113512"/>
        <a:ext cx="950005" cy="407145"/>
      </dsp:txXfrm>
    </dsp:sp>
    <dsp:sp modelId="{0C066EBC-32EF-445B-BC52-E25E9763876A}">
      <dsp:nvSpPr>
        <dsp:cNvPr id="0" name=""/>
        <dsp:cNvSpPr/>
      </dsp:nvSpPr>
      <dsp:spPr>
        <a:xfrm rot="5400000">
          <a:off x="4811990" y="-223476"/>
          <a:ext cx="882148" cy="8606118"/>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a:solidFill>
                <a:srgbClr val="134834"/>
              </a:solidFill>
              <a:latin typeface="微软雅黑" panose="020B0503020204020204" pitchFamily="34" charset="-122"/>
              <a:ea typeface="微软雅黑" panose="020B0503020204020204" pitchFamily="34" charset="-122"/>
            </a:rPr>
            <a:t>判断，若</a:t>
          </a:r>
          <a:r>
            <a:rPr lang="en-US" altLang="zh-CN" sz="2400" kern="1200" dirty="0">
              <a:solidFill>
                <a:srgbClr val="134834"/>
              </a:solidFill>
              <a:latin typeface="微软雅黑" panose="020B0503020204020204" pitchFamily="34" charset="-122"/>
              <a:ea typeface="微软雅黑" panose="020B0503020204020204" pitchFamily="34" charset="-122"/>
            </a:rPr>
            <a:t>p&lt;0.05,</a:t>
          </a:r>
          <a:r>
            <a:rPr lang="zh-CN" altLang="en-US" sz="2400" kern="1200" dirty="0">
              <a:solidFill>
                <a:srgbClr val="134834"/>
              </a:solidFill>
              <a:latin typeface="微软雅黑" panose="020B0503020204020204" pitchFamily="34" charset="-122"/>
              <a:ea typeface="微软雅黑" panose="020B0503020204020204" pitchFamily="34" charset="-122"/>
            </a:rPr>
            <a:t>则两总体均值存在显著差异，反之则不存在。</a:t>
          </a:r>
        </a:p>
      </dsp:txBody>
      <dsp:txXfrm rot="-5400000">
        <a:off x="950006" y="3681571"/>
        <a:ext cx="8563055" cy="79602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6711629-BAC8-4D0C-A9AC-391FEF163A9E}" type="datetimeFigureOut">
              <a:rPr lang="zh-CN" altLang="en-US" smtClean="0"/>
              <a:t>2018/5/24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1067724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711629-BAC8-4D0C-A9AC-391FEF163A9E}" type="datetimeFigureOut">
              <a:rPr lang="zh-CN" altLang="en-US" smtClean="0"/>
              <a:t>2018/5/24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667496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711629-BAC8-4D0C-A9AC-391FEF163A9E}" type="datetimeFigureOut">
              <a:rPr lang="zh-CN" altLang="en-US" smtClean="0"/>
              <a:t>2018/5/24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3540674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711629-BAC8-4D0C-A9AC-391FEF163A9E}" type="datetimeFigureOut">
              <a:rPr lang="zh-CN" altLang="en-US" smtClean="0"/>
              <a:t>2018/5/24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2615736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711629-BAC8-4D0C-A9AC-391FEF163A9E}" type="datetimeFigureOut">
              <a:rPr lang="zh-CN" altLang="en-US" smtClean="0"/>
              <a:t>2018/5/24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414218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B6711629-BAC8-4D0C-A9AC-391FEF163A9E}" type="datetimeFigureOut">
              <a:rPr lang="zh-CN" altLang="en-US" smtClean="0"/>
              <a:t>2018/5/24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3514660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6711629-BAC8-4D0C-A9AC-391FEF163A9E}" type="datetimeFigureOut">
              <a:rPr lang="zh-CN" altLang="en-US" smtClean="0"/>
              <a:t>2018/5/24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1681238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711629-BAC8-4D0C-A9AC-391FEF163A9E}" type="datetimeFigureOut">
              <a:rPr lang="zh-CN" altLang="en-US" smtClean="0"/>
              <a:t>2018/5/24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202995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711629-BAC8-4D0C-A9AC-391FEF163A9E}" type="datetimeFigureOut">
              <a:rPr lang="zh-CN" altLang="en-US" smtClean="0"/>
              <a:t>2018/5/24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1244222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711629-BAC8-4D0C-A9AC-391FEF163A9E}" type="datetimeFigureOut">
              <a:rPr lang="zh-CN" altLang="en-US" smtClean="0"/>
              <a:t>2018/5/24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3551944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711629-BAC8-4D0C-A9AC-391FEF163A9E}" type="datetimeFigureOut">
              <a:rPr lang="zh-CN" altLang="en-US" smtClean="0"/>
              <a:t>2018/5/24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613092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711629-BAC8-4D0C-A9AC-391FEF163A9E}" type="datetimeFigureOut">
              <a:rPr lang="zh-CN" altLang="en-US" smtClean="0"/>
              <a:t>2018/5/24</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6940227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tiff"/><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36.tif"/><Relationship Id="rId4" Type="http://schemas.openxmlformats.org/officeDocument/2006/relationships/image" Target="../media/image35.tif"/></Relationships>
</file>

<file path=ppt/slides/_rels/slide13.xml.rels><?xml version="1.0" encoding="UTF-8" standalone="yes"?>
<Relationships xmlns="http://schemas.openxmlformats.org/package/2006/relationships"><Relationship Id="rId8" Type="http://schemas.openxmlformats.org/officeDocument/2006/relationships/image" Target="../media/image44.tif"/><Relationship Id="rId3" Type="http://schemas.openxmlformats.org/officeDocument/2006/relationships/image" Target="../media/image39.tif"/><Relationship Id="rId7" Type="http://schemas.openxmlformats.org/officeDocument/2006/relationships/image" Target="../media/image43.tif"/><Relationship Id="rId2" Type="http://schemas.openxmlformats.org/officeDocument/2006/relationships/image" Target="../media/image38.tif"/><Relationship Id="rId1" Type="http://schemas.openxmlformats.org/officeDocument/2006/relationships/slideLayout" Target="../slideLayouts/slideLayout7.xml"/><Relationship Id="rId6" Type="http://schemas.openxmlformats.org/officeDocument/2006/relationships/image" Target="../media/image42.tif"/><Relationship Id="rId5" Type="http://schemas.openxmlformats.org/officeDocument/2006/relationships/image" Target="../media/image41.tif"/><Relationship Id="rId4" Type="http://schemas.openxmlformats.org/officeDocument/2006/relationships/image" Target="../media/image40.tif"/><Relationship Id="rId9" Type="http://schemas.openxmlformats.org/officeDocument/2006/relationships/image" Target="../media/image45.tif"/></Relationships>
</file>

<file path=ppt/slides/_rels/slide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jpg"/></Relationships>
</file>

<file path=ppt/slides/_rels/slide16.xml.rels><?xml version="1.0" encoding="UTF-8" standalone="yes"?>
<Relationships xmlns="http://schemas.openxmlformats.org/package/2006/relationships"><Relationship Id="rId3" Type="http://schemas.openxmlformats.org/officeDocument/2006/relationships/image" Target="../media/image52.tif"/><Relationship Id="rId7" Type="http://schemas.openxmlformats.org/officeDocument/2006/relationships/image" Target="../media/image56.jpeg"/><Relationship Id="rId2" Type="http://schemas.openxmlformats.org/officeDocument/2006/relationships/image" Target="../media/image51.tif"/><Relationship Id="rId1" Type="http://schemas.openxmlformats.org/officeDocument/2006/relationships/slideLayout" Target="../slideLayouts/slideLayout7.xml"/><Relationship Id="rId6" Type="http://schemas.openxmlformats.org/officeDocument/2006/relationships/image" Target="../media/image55.tif"/><Relationship Id="rId5" Type="http://schemas.openxmlformats.org/officeDocument/2006/relationships/image" Target="../media/image54.tif"/><Relationship Id="rId4" Type="http://schemas.openxmlformats.org/officeDocument/2006/relationships/image" Target="../media/image53.tif"/></Relationships>
</file>

<file path=ppt/slides/_rels/slide17.xml.rels><?xml version="1.0" encoding="UTF-8" standalone="yes"?>
<Relationships xmlns="http://schemas.openxmlformats.org/package/2006/relationships"><Relationship Id="rId3" Type="http://schemas.openxmlformats.org/officeDocument/2006/relationships/image" Target="../media/image58.tif"/><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image" Target="../media/image59.tiff"/><Relationship Id="rId1" Type="http://schemas.openxmlformats.org/officeDocument/2006/relationships/slideLayout" Target="../slideLayouts/slideLayout7.xml"/><Relationship Id="rId5" Type="http://schemas.openxmlformats.org/officeDocument/2006/relationships/image" Target="../media/image62.tiff"/><Relationship Id="rId4" Type="http://schemas.openxmlformats.org/officeDocument/2006/relationships/image" Target="../media/image61.tiff"/></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tif"/><Relationship Id="rId1" Type="http://schemas.openxmlformats.org/officeDocument/2006/relationships/slideLayout" Target="../slideLayouts/slideLayout7.xml"/><Relationship Id="rId4" Type="http://schemas.openxmlformats.org/officeDocument/2006/relationships/image" Target="../media/image65.jpeg"/></Relationships>
</file>

<file path=ppt/slides/_rels/slide2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image" Target="../media/image9.tif"/><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3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jpeg"/><Relationship Id="rId5" Type="http://schemas.openxmlformats.org/officeDocument/2006/relationships/image" Target="../media/image87.png"/><Relationship Id="rId4" Type="http://schemas.openxmlformats.org/officeDocument/2006/relationships/image" Target="../media/image86.png"/></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22.tiff"/><Relationship Id="rId3" Type="http://schemas.openxmlformats.org/officeDocument/2006/relationships/image" Target="../media/image17.tiff"/><Relationship Id="rId7" Type="http://schemas.openxmlformats.org/officeDocument/2006/relationships/image" Target="../media/image21.tiff"/><Relationship Id="rId2" Type="http://schemas.openxmlformats.org/officeDocument/2006/relationships/image" Target="../media/image16.tiff"/><Relationship Id="rId1" Type="http://schemas.openxmlformats.org/officeDocument/2006/relationships/slideLayout" Target="../slideLayouts/slideLayout2.xml"/><Relationship Id="rId6" Type="http://schemas.openxmlformats.org/officeDocument/2006/relationships/image" Target="../media/image20.tiff"/><Relationship Id="rId11" Type="http://schemas.openxmlformats.org/officeDocument/2006/relationships/image" Target="../media/image25.tiff"/><Relationship Id="rId5" Type="http://schemas.openxmlformats.org/officeDocument/2006/relationships/image" Target="../media/image19.tiff"/><Relationship Id="rId10" Type="http://schemas.openxmlformats.org/officeDocument/2006/relationships/image" Target="../media/image24.tiff"/><Relationship Id="rId4" Type="http://schemas.openxmlformats.org/officeDocument/2006/relationships/image" Target="../media/image18.tiff"/><Relationship Id="rId9" Type="http://schemas.openxmlformats.org/officeDocument/2006/relationships/image" Target="../media/image23.tiff"/></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tiff"/><Relationship Id="rId1" Type="http://schemas.openxmlformats.org/officeDocument/2006/relationships/slideLayout" Target="../slideLayouts/slideLayout2.xml"/><Relationship Id="rId6" Type="http://schemas.openxmlformats.org/officeDocument/2006/relationships/image" Target="../media/image30.tiff"/><Relationship Id="rId5" Type="http://schemas.openxmlformats.org/officeDocument/2006/relationships/image" Target="../media/image29.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br>
              <a:rPr lang="zh-CN" altLang="en-US" dirty="0"/>
            </a:br>
            <a:br>
              <a:rPr lang="zh-CN" altLang="en-US" dirty="0"/>
            </a:br>
            <a:br>
              <a:rPr lang="zh-CN" altLang="en-US" dirty="0"/>
            </a:br>
            <a:endParaRPr lang="zh-CN" altLang="en-US" dirty="0"/>
          </a:p>
        </p:txBody>
      </p:sp>
      <p:sp>
        <p:nvSpPr>
          <p:cNvPr id="4" name="矩形 3"/>
          <p:cNvSpPr/>
          <p:nvPr/>
        </p:nvSpPr>
        <p:spPr>
          <a:xfrm>
            <a:off x="-3" y="0"/>
            <a:ext cx="12192001" cy="6858000"/>
          </a:xfrm>
          <a:prstGeom prst="rect">
            <a:avLst/>
          </a:prstGeom>
          <a:solidFill>
            <a:srgbClr val="1A1E21">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2CBD94"/>
              </a:solidFill>
            </a:endParaRPr>
          </a:p>
        </p:txBody>
      </p:sp>
      <p:sp>
        <p:nvSpPr>
          <p:cNvPr id="7" name="椭圆 6"/>
          <p:cNvSpPr/>
          <p:nvPr/>
        </p:nvSpPr>
        <p:spPr>
          <a:xfrm>
            <a:off x="5275124" y="1277142"/>
            <a:ext cx="1310758" cy="1310758"/>
          </a:xfrm>
          <a:prstGeom prst="ellipse">
            <a:avLst/>
          </a:prstGeom>
          <a:noFill/>
          <a:ln w="63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FFFFFF"/>
              </a:solidFill>
            </a:endParaRPr>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5857" y="1445529"/>
            <a:ext cx="1489292" cy="1052588"/>
          </a:xfrm>
          <a:prstGeom prst="rect">
            <a:avLst/>
          </a:prstGeom>
        </p:spPr>
      </p:pic>
      <p:sp>
        <p:nvSpPr>
          <p:cNvPr id="18" name="文本框 17"/>
          <p:cNvSpPr txBox="1"/>
          <p:nvPr/>
        </p:nvSpPr>
        <p:spPr>
          <a:xfrm>
            <a:off x="416416" y="3044280"/>
            <a:ext cx="11359165" cy="769441"/>
          </a:xfrm>
          <a:prstGeom prst="rect">
            <a:avLst/>
          </a:prstGeom>
          <a:noFill/>
        </p:spPr>
        <p:txBody>
          <a:bodyPr wrap="square" rtlCol="0">
            <a:spAutoFit/>
          </a:bodyPr>
          <a:lstStyle/>
          <a:p>
            <a:r>
              <a:rPr lang="zh-CN" altLang="en-US" sz="4400" dirty="0">
                <a:solidFill>
                  <a:schemeClr val="bg1"/>
                </a:solidFill>
                <a:latin typeface="微软雅黑" panose="020B0503020204020204" pitchFamily="34" charset="-122"/>
                <a:ea typeface="微软雅黑" panose="020B0503020204020204" pitchFamily="34" charset="-122"/>
              </a:rPr>
              <a:t>音频信号情感识别及受众脑电信号的关联分析 </a:t>
            </a:r>
          </a:p>
        </p:txBody>
      </p:sp>
    </p:spTree>
    <p:extLst>
      <p:ext uri="{BB962C8B-B14F-4D97-AF65-F5344CB8AC3E}">
        <p14:creationId xmlns:p14="http://schemas.microsoft.com/office/powerpoint/2010/main" val="985441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flipH="1">
            <a:off x="-450222" y="904409"/>
            <a:ext cx="2031325" cy="5202775"/>
          </a:xfrm>
          <a:prstGeom prst="rect">
            <a:avLst/>
          </a:prstGeom>
          <a:noFill/>
        </p:spPr>
        <p:txBody>
          <a:bodyPr vert="eaVert" wrap="squar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不同分类器（</a:t>
            </a:r>
            <a:r>
              <a:rPr lang="en-US" altLang="zh-CN" sz="4000" dirty="0">
                <a:solidFill>
                  <a:schemeClr val="bg1"/>
                </a:solidFill>
                <a:latin typeface="微软雅黑" panose="020B0503020204020204" pitchFamily="34" charset="-122"/>
                <a:ea typeface="微软雅黑" panose="020B0503020204020204" pitchFamily="34" charset="-122"/>
              </a:rPr>
              <a:t>BP</a:t>
            </a:r>
            <a:r>
              <a:rPr lang="zh-CN" altLang="en-US" sz="4000" dirty="0">
                <a:solidFill>
                  <a:schemeClr val="bg1"/>
                </a:solidFill>
                <a:latin typeface="微软雅黑" panose="020B0503020204020204" pitchFamily="34" charset="-122"/>
                <a:ea typeface="微软雅黑" panose="020B0503020204020204" pitchFamily="34" charset="-122"/>
              </a:rPr>
              <a:t>）验证测试集样本分类</a:t>
            </a:r>
          </a:p>
          <a:p>
            <a:endParaRPr lang="zh-CN" altLang="en-US" sz="4000" dirty="0">
              <a:solidFill>
                <a:schemeClr val="bg1"/>
              </a:solidFill>
              <a:latin typeface="微软雅黑" panose="020B0503020204020204" pitchFamily="34" charset="-122"/>
              <a:ea typeface="微软雅黑" panose="020B0503020204020204" pitchFamily="34" charset="-122"/>
            </a:endParaRPr>
          </a:p>
        </p:txBody>
      </p:sp>
      <p:graphicFrame>
        <p:nvGraphicFramePr>
          <p:cNvPr id="5" name="表格 4">
            <a:extLst>
              <a:ext uri="{FF2B5EF4-FFF2-40B4-BE49-F238E27FC236}">
                <a16:creationId xmlns:a16="http://schemas.microsoft.com/office/drawing/2014/main" id="{CBB11747-2BFC-4B5C-A9FD-67666C46B0A9}"/>
              </a:ext>
            </a:extLst>
          </p:cNvPr>
          <p:cNvGraphicFramePr>
            <a:graphicFrameLocks noGrp="1"/>
          </p:cNvGraphicFramePr>
          <p:nvPr>
            <p:extLst>
              <p:ext uri="{D42A27DB-BD31-4B8C-83A1-F6EECF244321}">
                <p14:modId xmlns:p14="http://schemas.microsoft.com/office/powerpoint/2010/main" val="3409137882"/>
              </p:ext>
            </p:extLst>
          </p:nvPr>
        </p:nvGraphicFramePr>
        <p:xfrm>
          <a:off x="2101663" y="486537"/>
          <a:ext cx="9882252" cy="5884926"/>
        </p:xfrm>
        <a:graphic>
          <a:graphicData uri="http://schemas.openxmlformats.org/drawingml/2006/table">
            <a:tbl>
              <a:tblPr firstRow="1" firstCol="1" bandRow="1">
                <a:tableStyleId>{5C22544A-7EE6-4342-B048-85BDC9FD1C3A}</a:tableStyleId>
              </a:tblPr>
              <a:tblGrid>
                <a:gridCol w="2097014">
                  <a:extLst>
                    <a:ext uri="{9D8B030D-6E8A-4147-A177-3AD203B41FA5}">
                      <a16:colId xmlns:a16="http://schemas.microsoft.com/office/drawing/2014/main" val="1101790982"/>
                    </a:ext>
                  </a:extLst>
                </a:gridCol>
                <a:gridCol w="974390">
                  <a:extLst>
                    <a:ext uri="{9D8B030D-6E8A-4147-A177-3AD203B41FA5}">
                      <a16:colId xmlns:a16="http://schemas.microsoft.com/office/drawing/2014/main" val="1256171415"/>
                    </a:ext>
                  </a:extLst>
                </a:gridCol>
                <a:gridCol w="974390">
                  <a:extLst>
                    <a:ext uri="{9D8B030D-6E8A-4147-A177-3AD203B41FA5}">
                      <a16:colId xmlns:a16="http://schemas.microsoft.com/office/drawing/2014/main" val="2371673953"/>
                    </a:ext>
                  </a:extLst>
                </a:gridCol>
                <a:gridCol w="974390">
                  <a:extLst>
                    <a:ext uri="{9D8B030D-6E8A-4147-A177-3AD203B41FA5}">
                      <a16:colId xmlns:a16="http://schemas.microsoft.com/office/drawing/2014/main" val="2201666927"/>
                    </a:ext>
                  </a:extLst>
                </a:gridCol>
                <a:gridCol w="974390">
                  <a:extLst>
                    <a:ext uri="{9D8B030D-6E8A-4147-A177-3AD203B41FA5}">
                      <a16:colId xmlns:a16="http://schemas.microsoft.com/office/drawing/2014/main" val="3544510473"/>
                    </a:ext>
                  </a:extLst>
                </a:gridCol>
                <a:gridCol w="974390">
                  <a:extLst>
                    <a:ext uri="{9D8B030D-6E8A-4147-A177-3AD203B41FA5}">
                      <a16:colId xmlns:a16="http://schemas.microsoft.com/office/drawing/2014/main" val="4108530451"/>
                    </a:ext>
                  </a:extLst>
                </a:gridCol>
                <a:gridCol w="974390">
                  <a:extLst>
                    <a:ext uri="{9D8B030D-6E8A-4147-A177-3AD203B41FA5}">
                      <a16:colId xmlns:a16="http://schemas.microsoft.com/office/drawing/2014/main" val="2797501125"/>
                    </a:ext>
                  </a:extLst>
                </a:gridCol>
                <a:gridCol w="974390">
                  <a:extLst>
                    <a:ext uri="{9D8B030D-6E8A-4147-A177-3AD203B41FA5}">
                      <a16:colId xmlns:a16="http://schemas.microsoft.com/office/drawing/2014/main" val="1211238493"/>
                    </a:ext>
                  </a:extLst>
                </a:gridCol>
                <a:gridCol w="964508">
                  <a:extLst>
                    <a:ext uri="{9D8B030D-6E8A-4147-A177-3AD203B41FA5}">
                      <a16:colId xmlns:a16="http://schemas.microsoft.com/office/drawing/2014/main" val="3189086745"/>
                    </a:ext>
                  </a:extLst>
                </a:gridCol>
              </a:tblGrid>
              <a:tr h="261810">
                <a:tc rowSpan="2">
                  <a:txBody>
                    <a:bodyPr/>
                    <a:lstStyle/>
                    <a:p>
                      <a:pPr algn="ctr">
                        <a:spcAft>
                          <a:spcPts val="0"/>
                        </a:spcAft>
                      </a:pPr>
                      <a:r>
                        <a:rPr lang="zh-CN" sz="2000" kern="0" dirty="0">
                          <a:effectLst/>
                          <a:latin typeface="Microsoft YaHei" panose="020B0503020204020204" pitchFamily="34" charset="-122"/>
                          <a:ea typeface="Microsoft YaHei" panose="020B0503020204020204" pitchFamily="34" charset="-122"/>
                        </a:rPr>
                        <a:t>算法</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tc gridSpan="8">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BP</a:t>
                      </a:r>
                      <a:r>
                        <a:rPr lang="zh-CN" sz="2000" kern="0">
                          <a:effectLst/>
                          <a:latin typeface="Microsoft YaHei" panose="020B0503020204020204" pitchFamily="34" charset="-122"/>
                          <a:ea typeface="Microsoft YaHei" panose="020B0503020204020204" pitchFamily="34" charset="-122"/>
                        </a:rPr>
                        <a:t>识别结果</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091095"/>
                  </a:ext>
                </a:extLst>
              </a:tr>
              <a:tr h="448818">
                <a:tc vMerge="1">
                  <a:txBody>
                    <a:bodyPr/>
                    <a:lstStyle/>
                    <a:p>
                      <a:endParaRPr lang="zh-CN" altLang="en-US"/>
                    </a:p>
                  </a:txBody>
                  <a:tcPr/>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喜</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怒</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惊</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悲</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恐</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平静</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平均</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时间</a:t>
                      </a:r>
                      <a:r>
                        <a:rPr lang="en-US" sz="2000" kern="0">
                          <a:effectLst/>
                          <a:latin typeface="Microsoft YaHei" panose="020B0503020204020204" pitchFamily="34" charset="-122"/>
                          <a:ea typeface="Microsoft YaHei" panose="020B0503020204020204" pitchFamily="34" charset="-122"/>
                        </a:rPr>
                        <a:t>/s</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307000589"/>
                  </a:ext>
                </a:extLst>
              </a:tr>
              <a:tr h="448818">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LC</a:t>
                      </a:r>
                      <a:r>
                        <a:rPr lang="zh-CN" sz="2000" kern="0">
                          <a:effectLst/>
                          <a:latin typeface="Microsoft YaHei" panose="020B0503020204020204" pitchFamily="34" charset="-122"/>
                          <a:ea typeface="Microsoft YaHei" panose="020B0503020204020204" pitchFamily="34" charset="-122"/>
                        </a:rPr>
                        <a:t>未降维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80.44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84.39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76.93</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77.91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55.72</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52.77</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71.36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80.433</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340099609"/>
                  </a:ext>
                </a:extLst>
              </a:tr>
              <a:tr h="448818">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LC GA+CFS</a:t>
                      </a:r>
                      <a:r>
                        <a:rPr lang="zh-CN" sz="2000" kern="0">
                          <a:effectLst/>
                          <a:latin typeface="Microsoft YaHei" panose="020B0503020204020204" pitchFamily="34" charset="-122"/>
                          <a:ea typeface="Microsoft YaHei" panose="020B0503020204020204" pitchFamily="34" charset="-122"/>
                        </a:rPr>
                        <a:t>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99.80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99.58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97.96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93.48</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80.38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83.74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92.49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6.128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572899460"/>
                  </a:ext>
                </a:extLst>
              </a:tr>
              <a:tr h="448818">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WZ</a:t>
                      </a:r>
                      <a:r>
                        <a:rPr lang="zh-CN" sz="2000" kern="0">
                          <a:effectLst/>
                          <a:latin typeface="Microsoft YaHei" panose="020B0503020204020204" pitchFamily="34" charset="-122"/>
                          <a:ea typeface="Microsoft YaHei" panose="020B0503020204020204" pitchFamily="34" charset="-122"/>
                        </a:rPr>
                        <a:t>未降维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86.42</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90.45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85.48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66.57</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66.01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69.91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77.47</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79.465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479867188"/>
                  </a:ext>
                </a:extLst>
              </a:tr>
              <a:tr h="448818">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WZ GA+CFS</a:t>
                      </a:r>
                      <a:r>
                        <a:rPr lang="zh-CN" sz="2000" kern="0">
                          <a:effectLst/>
                          <a:latin typeface="Microsoft YaHei" panose="020B0503020204020204" pitchFamily="34" charset="-122"/>
                          <a:ea typeface="Microsoft YaHei" panose="020B0503020204020204" pitchFamily="34" charset="-122"/>
                        </a:rPr>
                        <a:t>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99.92</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99.80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96.78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97.80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94.04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93.40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96.96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5.938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113721357"/>
                  </a:ext>
                </a:extLst>
              </a:tr>
              <a:tr h="448818">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ZQY</a:t>
                      </a:r>
                      <a:r>
                        <a:rPr lang="zh-CN" sz="2000" kern="0">
                          <a:effectLst/>
                          <a:latin typeface="Microsoft YaHei" panose="020B0503020204020204" pitchFamily="34" charset="-122"/>
                          <a:ea typeface="Microsoft YaHei" panose="020B0503020204020204" pitchFamily="34" charset="-122"/>
                        </a:rPr>
                        <a:t>未降维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89.84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87.82</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79.99</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68.40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40.34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54.79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70.20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83.696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391729439"/>
                  </a:ext>
                </a:extLst>
              </a:tr>
              <a:tr h="448818">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ZQY GA+CFS</a:t>
                      </a:r>
                      <a:r>
                        <a:rPr lang="zh-CN" sz="2000" kern="0">
                          <a:effectLst/>
                          <a:latin typeface="Microsoft YaHei" panose="020B0503020204020204" pitchFamily="34" charset="-122"/>
                          <a:ea typeface="Microsoft YaHei" panose="020B0503020204020204" pitchFamily="34" charset="-122"/>
                        </a:rPr>
                        <a:t>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96.56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86.18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91.47</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94.21</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94.04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72.20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87.17</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13.465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88574756"/>
                  </a:ext>
                </a:extLst>
              </a:tr>
              <a:tr h="448818">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ZZX</a:t>
                      </a:r>
                      <a:r>
                        <a:rPr lang="zh-CN" sz="2000" kern="0">
                          <a:effectLst/>
                          <a:latin typeface="Microsoft YaHei" panose="020B0503020204020204" pitchFamily="34" charset="-122"/>
                          <a:ea typeface="Microsoft YaHei" panose="020B0503020204020204" pitchFamily="34" charset="-122"/>
                        </a:rPr>
                        <a:t>未降维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90.89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86.09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84.56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69.12</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68.25</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59.49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76.40</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87.276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628591483"/>
                  </a:ext>
                </a:extLst>
              </a:tr>
              <a:tr h="448818">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ZZX GA+CFS</a:t>
                      </a:r>
                      <a:r>
                        <a:rPr lang="zh-CN" sz="2000" kern="0">
                          <a:effectLst/>
                          <a:latin typeface="Microsoft YaHei" panose="020B0503020204020204" pitchFamily="34" charset="-122"/>
                          <a:ea typeface="Microsoft YaHei" panose="020B0503020204020204" pitchFamily="34" charset="-122"/>
                        </a:rPr>
                        <a:t>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97.61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88.83</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96.31</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94.68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87.30</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93.34</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tabLst>
                          <a:tab pos="230505" algn="ctr"/>
                        </a:tabLst>
                      </a:pPr>
                      <a:r>
                        <a:rPr lang="en-US" sz="2000" kern="0">
                          <a:effectLst/>
                          <a:latin typeface="Microsoft YaHei" panose="020B0503020204020204" pitchFamily="34" charset="-122"/>
                          <a:ea typeface="Microsoft YaHei" panose="020B0503020204020204" pitchFamily="34" charset="-122"/>
                        </a:rPr>
                        <a:t>93.01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14.331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157127609"/>
                  </a:ext>
                </a:extLst>
              </a:tr>
              <a:tr h="448818">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音乐未降维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91.23</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89.15</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85.64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90.60</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tabLst>
                          <a:tab pos="230505" algn="ctr"/>
                        </a:tabLst>
                      </a:pPr>
                      <a:r>
                        <a:rPr lang="en-US" sz="2000" kern="0" dirty="0">
                          <a:effectLst/>
                          <a:latin typeface="Microsoft YaHei" panose="020B0503020204020204" pitchFamily="34" charset="-122"/>
                          <a:ea typeface="Microsoft YaHei" panose="020B0503020204020204" pitchFamily="34" charset="-122"/>
                        </a:rPr>
                        <a:t>89.16 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81.455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473752720"/>
                  </a:ext>
                </a:extLst>
              </a:tr>
              <a:tr h="448818">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音乐降维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93.54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92.56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91.38</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98.76</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tabLst>
                          <a:tab pos="230505" algn="ctr"/>
                        </a:tabLst>
                      </a:pPr>
                      <a:r>
                        <a:rPr lang="en-US" sz="2000" kern="0" dirty="0">
                          <a:effectLst/>
                          <a:latin typeface="Microsoft YaHei" panose="020B0503020204020204" pitchFamily="34" charset="-122"/>
                          <a:ea typeface="Microsoft YaHei" panose="020B0503020204020204" pitchFamily="34" charset="-122"/>
                        </a:rPr>
                        <a:t>94.06 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10.450</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271126461"/>
                  </a:ext>
                </a:extLst>
              </a:tr>
            </a:tbl>
          </a:graphicData>
        </a:graphic>
      </p:graphicFrame>
    </p:spTree>
    <p:extLst>
      <p:ext uri="{BB962C8B-B14F-4D97-AF65-F5344CB8AC3E}">
        <p14:creationId xmlns:p14="http://schemas.microsoft.com/office/powerpoint/2010/main" val="1855029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CD8E433F-FF04-42B7-AEDF-3618EF867B49}"/>
              </a:ext>
            </a:extLst>
          </p:cNvPr>
          <p:cNvGraphicFramePr>
            <a:graphicFrameLocks noGrp="1"/>
          </p:cNvGraphicFramePr>
          <p:nvPr>
            <p:extLst>
              <p:ext uri="{D42A27DB-BD31-4B8C-83A1-F6EECF244321}">
                <p14:modId xmlns:p14="http://schemas.microsoft.com/office/powerpoint/2010/main" val="2569259195"/>
              </p:ext>
            </p:extLst>
          </p:nvPr>
        </p:nvGraphicFramePr>
        <p:xfrm>
          <a:off x="2246071" y="1063333"/>
          <a:ext cx="9358884" cy="4731334"/>
        </p:xfrm>
        <a:graphic>
          <a:graphicData uri="http://schemas.openxmlformats.org/drawingml/2006/table">
            <a:tbl>
              <a:tblPr firstRow="1" firstCol="1" bandRow="1">
                <a:tableStyleId>{5C22544A-7EE6-4342-B048-85BDC9FD1C3A}</a:tableStyleId>
              </a:tblPr>
              <a:tblGrid>
                <a:gridCol w="1903597">
                  <a:extLst>
                    <a:ext uri="{9D8B030D-6E8A-4147-A177-3AD203B41FA5}">
                      <a16:colId xmlns:a16="http://schemas.microsoft.com/office/drawing/2014/main" val="1272153102"/>
                    </a:ext>
                  </a:extLst>
                </a:gridCol>
                <a:gridCol w="1065041">
                  <a:extLst>
                    <a:ext uri="{9D8B030D-6E8A-4147-A177-3AD203B41FA5}">
                      <a16:colId xmlns:a16="http://schemas.microsoft.com/office/drawing/2014/main" val="2747876030"/>
                    </a:ext>
                  </a:extLst>
                </a:gridCol>
                <a:gridCol w="1065041">
                  <a:extLst>
                    <a:ext uri="{9D8B030D-6E8A-4147-A177-3AD203B41FA5}">
                      <a16:colId xmlns:a16="http://schemas.microsoft.com/office/drawing/2014/main" val="1415817746"/>
                    </a:ext>
                  </a:extLst>
                </a:gridCol>
                <a:gridCol w="1065041">
                  <a:extLst>
                    <a:ext uri="{9D8B030D-6E8A-4147-A177-3AD203B41FA5}">
                      <a16:colId xmlns:a16="http://schemas.microsoft.com/office/drawing/2014/main" val="2396819706"/>
                    </a:ext>
                  </a:extLst>
                </a:gridCol>
                <a:gridCol w="1065041">
                  <a:extLst>
                    <a:ext uri="{9D8B030D-6E8A-4147-A177-3AD203B41FA5}">
                      <a16:colId xmlns:a16="http://schemas.microsoft.com/office/drawing/2014/main" val="1933169524"/>
                    </a:ext>
                  </a:extLst>
                </a:gridCol>
                <a:gridCol w="1065041">
                  <a:extLst>
                    <a:ext uri="{9D8B030D-6E8A-4147-A177-3AD203B41FA5}">
                      <a16:colId xmlns:a16="http://schemas.microsoft.com/office/drawing/2014/main" val="3638023032"/>
                    </a:ext>
                  </a:extLst>
                </a:gridCol>
                <a:gridCol w="1065041">
                  <a:extLst>
                    <a:ext uri="{9D8B030D-6E8A-4147-A177-3AD203B41FA5}">
                      <a16:colId xmlns:a16="http://schemas.microsoft.com/office/drawing/2014/main" val="3759242703"/>
                    </a:ext>
                  </a:extLst>
                </a:gridCol>
                <a:gridCol w="1065041">
                  <a:extLst>
                    <a:ext uri="{9D8B030D-6E8A-4147-A177-3AD203B41FA5}">
                      <a16:colId xmlns:a16="http://schemas.microsoft.com/office/drawing/2014/main" val="2560030555"/>
                    </a:ext>
                  </a:extLst>
                </a:gridCol>
              </a:tblGrid>
              <a:tr h="399293">
                <a:tc rowSpan="2">
                  <a:txBody>
                    <a:bodyPr/>
                    <a:lstStyle/>
                    <a:p>
                      <a:pPr algn="just">
                        <a:spcAft>
                          <a:spcPts val="0"/>
                        </a:spcAft>
                      </a:pPr>
                      <a:r>
                        <a:rPr lang="en-US" sz="2000" kern="0" dirty="0">
                          <a:effectLst/>
                        </a:rPr>
                        <a:t> </a:t>
                      </a:r>
                      <a:endParaRPr lang="zh-CN" sz="2000" kern="100" dirty="0">
                        <a:effectLst/>
                      </a:endParaRPr>
                    </a:p>
                    <a:p>
                      <a:pPr algn="ctr">
                        <a:spcAft>
                          <a:spcPts val="0"/>
                        </a:spcAft>
                      </a:pPr>
                      <a:r>
                        <a:rPr lang="zh-CN" sz="2000" kern="0" dirty="0">
                          <a:effectLst/>
                        </a:rPr>
                        <a:t>算法</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gridSpan="7">
                  <a:txBody>
                    <a:bodyPr/>
                    <a:lstStyle/>
                    <a:p>
                      <a:pPr algn="ctr">
                        <a:spcAft>
                          <a:spcPts val="0"/>
                        </a:spcAft>
                      </a:pPr>
                      <a:r>
                        <a:rPr lang="zh-CN" sz="2000" kern="0">
                          <a:effectLst/>
                        </a:rPr>
                        <a:t>召回率</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62338882"/>
                  </a:ext>
                </a:extLst>
              </a:tr>
              <a:tr h="651721">
                <a:tc vMerge="1">
                  <a:txBody>
                    <a:bodyPr/>
                    <a:lstStyle/>
                    <a:p>
                      <a:endParaRPr lang="zh-CN" altLang="en-US"/>
                    </a:p>
                  </a:txBody>
                  <a:tcPr/>
                </a:tc>
                <a:tc>
                  <a:txBody>
                    <a:bodyPr/>
                    <a:lstStyle/>
                    <a:p>
                      <a:pPr algn="ctr">
                        <a:spcAft>
                          <a:spcPts val="0"/>
                        </a:spcAft>
                      </a:pPr>
                      <a:r>
                        <a:rPr lang="zh-CN" sz="2000" kern="0">
                          <a:effectLst/>
                        </a:rPr>
                        <a:t>喜</a:t>
                      </a:r>
                      <a:r>
                        <a:rPr lang="en-US" sz="2000" kern="0">
                          <a:effectLst/>
                        </a:rPr>
                        <a:t>/%</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zh-CN" sz="2000" kern="0">
                          <a:effectLst/>
                        </a:rPr>
                        <a:t>怒</a:t>
                      </a:r>
                      <a:r>
                        <a:rPr lang="en-US" sz="2000" kern="0">
                          <a:effectLst/>
                        </a:rPr>
                        <a:t>/%</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zh-CN" sz="2000" kern="0">
                          <a:effectLst/>
                        </a:rPr>
                        <a:t>惊</a:t>
                      </a:r>
                      <a:r>
                        <a:rPr lang="en-US" sz="2000" kern="0">
                          <a:effectLst/>
                        </a:rPr>
                        <a:t>/%</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zh-CN" sz="2000" kern="0">
                          <a:effectLst/>
                        </a:rPr>
                        <a:t>悲</a:t>
                      </a:r>
                      <a:r>
                        <a:rPr lang="en-US" sz="2000" kern="0">
                          <a:effectLst/>
                        </a:rPr>
                        <a:t>/%</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zh-CN" sz="2000" kern="0">
                          <a:effectLst/>
                        </a:rPr>
                        <a:t>恐</a:t>
                      </a:r>
                      <a:r>
                        <a:rPr lang="en-US" sz="2000" kern="0">
                          <a:effectLst/>
                        </a:rPr>
                        <a:t>/%</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zh-CN" sz="2000" kern="0">
                          <a:effectLst/>
                        </a:rPr>
                        <a:t>平静</a:t>
                      </a:r>
                      <a:r>
                        <a:rPr lang="en-US" sz="2000" kern="0">
                          <a:effectLst/>
                        </a:rPr>
                        <a:t>/%</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zh-CN" sz="2000" kern="0">
                          <a:effectLst/>
                        </a:rPr>
                        <a:t>平均</a:t>
                      </a:r>
                      <a:r>
                        <a:rPr lang="en-US" sz="2000" kern="0">
                          <a:effectLst/>
                        </a:rPr>
                        <a:t>/%</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307202986"/>
                  </a:ext>
                </a:extLst>
              </a:tr>
              <a:tr h="460040">
                <a:tc>
                  <a:txBody>
                    <a:bodyPr/>
                    <a:lstStyle/>
                    <a:p>
                      <a:pPr algn="ctr">
                        <a:spcAft>
                          <a:spcPts val="0"/>
                        </a:spcAft>
                      </a:pPr>
                      <a:r>
                        <a:rPr lang="zh-CN" sz="2000" kern="0" dirty="0">
                          <a:effectLst/>
                        </a:rPr>
                        <a:t>语音</a:t>
                      </a:r>
                      <a:r>
                        <a:rPr lang="en-US" sz="2000" kern="0" dirty="0">
                          <a:effectLst/>
                        </a:rPr>
                        <a:t>SVM</a:t>
                      </a:r>
                      <a:r>
                        <a:rPr lang="zh-CN" sz="2000" kern="0" dirty="0">
                          <a:effectLst/>
                        </a:rPr>
                        <a:t>未降维</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71.12</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85.45</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81.65</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95.90</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92.76</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70.25</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82.86</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3551136269"/>
                  </a:ext>
                </a:extLst>
              </a:tr>
              <a:tr h="460040">
                <a:tc>
                  <a:txBody>
                    <a:bodyPr/>
                    <a:lstStyle/>
                    <a:p>
                      <a:pPr algn="ctr">
                        <a:spcAft>
                          <a:spcPts val="0"/>
                        </a:spcAft>
                      </a:pPr>
                      <a:r>
                        <a:rPr lang="zh-CN" sz="2000" kern="0">
                          <a:effectLst/>
                        </a:rPr>
                        <a:t>语音</a:t>
                      </a:r>
                      <a:r>
                        <a:rPr lang="en-US" sz="2000" kern="0">
                          <a:effectLst/>
                        </a:rPr>
                        <a:t>SVM</a:t>
                      </a:r>
                      <a:r>
                        <a:rPr lang="zh-CN" sz="2000" kern="0">
                          <a:effectLst/>
                        </a:rPr>
                        <a:t>降维</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72.88</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90.23</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88.62</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87.83</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84.87</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85.91</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85.06</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3184093985"/>
                  </a:ext>
                </a:extLst>
              </a:tr>
              <a:tr h="460040">
                <a:tc>
                  <a:txBody>
                    <a:bodyPr/>
                    <a:lstStyle/>
                    <a:p>
                      <a:pPr algn="ctr">
                        <a:spcAft>
                          <a:spcPts val="0"/>
                        </a:spcAft>
                      </a:pPr>
                      <a:r>
                        <a:rPr lang="zh-CN" sz="2000" kern="0">
                          <a:effectLst/>
                        </a:rPr>
                        <a:t>语音</a:t>
                      </a:r>
                      <a:r>
                        <a:rPr lang="en-US" sz="2000" kern="0">
                          <a:effectLst/>
                        </a:rPr>
                        <a:t>BP</a:t>
                      </a:r>
                      <a:r>
                        <a:rPr lang="zh-CN" sz="2000" kern="0">
                          <a:effectLst/>
                        </a:rPr>
                        <a:t>未降维</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77.23</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77.33</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90.23</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90.55</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92.70</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94.13</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87.03</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2874871269"/>
                  </a:ext>
                </a:extLst>
              </a:tr>
              <a:tr h="460040">
                <a:tc>
                  <a:txBody>
                    <a:bodyPr/>
                    <a:lstStyle/>
                    <a:p>
                      <a:pPr algn="ctr">
                        <a:spcAft>
                          <a:spcPts val="0"/>
                        </a:spcAft>
                      </a:pPr>
                      <a:r>
                        <a:rPr lang="zh-CN" sz="2000" kern="0">
                          <a:effectLst/>
                        </a:rPr>
                        <a:t>语音</a:t>
                      </a:r>
                      <a:r>
                        <a:rPr lang="en-US" sz="2000" kern="0">
                          <a:effectLst/>
                        </a:rPr>
                        <a:t>BP</a:t>
                      </a:r>
                      <a:r>
                        <a:rPr lang="zh-CN" sz="2000" kern="0">
                          <a:effectLst/>
                        </a:rPr>
                        <a:t>降维</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76.75</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88.36</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100</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92.33</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100</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100</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92.91</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3672449572"/>
                  </a:ext>
                </a:extLst>
              </a:tr>
              <a:tr h="460040">
                <a:tc>
                  <a:txBody>
                    <a:bodyPr/>
                    <a:lstStyle/>
                    <a:p>
                      <a:pPr algn="ctr">
                        <a:spcAft>
                          <a:spcPts val="0"/>
                        </a:spcAft>
                      </a:pPr>
                      <a:r>
                        <a:rPr lang="zh-CN" sz="2000" kern="0">
                          <a:effectLst/>
                        </a:rPr>
                        <a:t>音乐</a:t>
                      </a:r>
                      <a:r>
                        <a:rPr lang="en-US" sz="2000" kern="0">
                          <a:effectLst/>
                        </a:rPr>
                        <a:t>SVM</a:t>
                      </a:r>
                      <a:r>
                        <a:rPr lang="zh-CN" sz="2000" kern="0">
                          <a:effectLst/>
                        </a:rPr>
                        <a:t>未降维</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92.14</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90.85</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 </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dirty="0">
                          <a:effectLst/>
                        </a:rPr>
                        <a:t>95.25</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 </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a:effectLst/>
                        </a:rPr>
                        <a:t>94.23</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93.12</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463836484"/>
                  </a:ext>
                </a:extLst>
              </a:tr>
              <a:tr h="460040">
                <a:tc>
                  <a:txBody>
                    <a:bodyPr/>
                    <a:lstStyle/>
                    <a:p>
                      <a:pPr algn="ctr">
                        <a:spcAft>
                          <a:spcPts val="0"/>
                        </a:spcAft>
                      </a:pPr>
                      <a:r>
                        <a:rPr lang="zh-CN" sz="2000" kern="0">
                          <a:effectLst/>
                        </a:rPr>
                        <a:t>音乐</a:t>
                      </a:r>
                      <a:r>
                        <a:rPr lang="en-US" sz="2000" kern="0">
                          <a:effectLst/>
                        </a:rPr>
                        <a:t>SVM</a:t>
                      </a:r>
                      <a:r>
                        <a:rPr lang="zh-CN" sz="2000" kern="0">
                          <a:effectLst/>
                        </a:rPr>
                        <a:t>降维</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89.64</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95.12</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 </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a:effectLst/>
                        </a:rPr>
                        <a:t>97.50</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 </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a:effectLst/>
                        </a:rPr>
                        <a:t>93.66</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93.98</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3353882090"/>
                  </a:ext>
                </a:extLst>
              </a:tr>
              <a:tr h="460040">
                <a:tc>
                  <a:txBody>
                    <a:bodyPr/>
                    <a:lstStyle/>
                    <a:p>
                      <a:pPr algn="ctr">
                        <a:spcAft>
                          <a:spcPts val="0"/>
                        </a:spcAft>
                      </a:pPr>
                      <a:r>
                        <a:rPr lang="zh-CN" sz="2000" kern="0">
                          <a:effectLst/>
                        </a:rPr>
                        <a:t>音乐</a:t>
                      </a:r>
                      <a:r>
                        <a:rPr lang="en-US" sz="2000" kern="0">
                          <a:effectLst/>
                        </a:rPr>
                        <a:t>BP</a:t>
                      </a:r>
                      <a:r>
                        <a:rPr lang="zh-CN" sz="2000" kern="0">
                          <a:effectLst/>
                        </a:rPr>
                        <a:t>未降维</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88.63</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84.56</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 </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a:effectLst/>
                        </a:rPr>
                        <a:t>92.43</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 </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a:effectLst/>
                        </a:rPr>
                        <a:t>90.14</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88.94</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311896105"/>
                  </a:ext>
                </a:extLst>
              </a:tr>
              <a:tr h="460040">
                <a:tc>
                  <a:txBody>
                    <a:bodyPr/>
                    <a:lstStyle/>
                    <a:p>
                      <a:pPr algn="ctr">
                        <a:spcAft>
                          <a:spcPts val="0"/>
                        </a:spcAft>
                      </a:pPr>
                      <a:r>
                        <a:rPr lang="zh-CN" sz="2000" kern="0" dirty="0">
                          <a:effectLst/>
                        </a:rPr>
                        <a:t>音乐</a:t>
                      </a:r>
                      <a:r>
                        <a:rPr lang="en-US" sz="2000" kern="0" dirty="0">
                          <a:effectLst/>
                        </a:rPr>
                        <a:t>BP</a:t>
                      </a:r>
                      <a:r>
                        <a:rPr lang="zh-CN" sz="2000" kern="0" dirty="0">
                          <a:effectLst/>
                        </a:rPr>
                        <a:t>降维</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85.95</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86.13</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 </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a:effectLst/>
                        </a:rPr>
                        <a:t>93.36</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 </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dirty="0">
                          <a:effectLst/>
                        </a:rPr>
                        <a:t>92.22</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89.42</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170809026"/>
                  </a:ext>
                </a:extLst>
              </a:tr>
            </a:tbl>
          </a:graphicData>
        </a:graphic>
      </p:graphicFrame>
      <p:sp>
        <p:nvSpPr>
          <p:cNvPr id="3" name="矩形 2">
            <a:extLst>
              <a:ext uri="{FF2B5EF4-FFF2-40B4-BE49-F238E27FC236}">
                <a16:creationId xmlns:a16="http://schemas.microsoft.com/office/drawing/2014/main" id="{65D3D526-D80E-46FD-81BE-567BA6A49554}"/>
              </a:ext>
            </a:extLst>
          </p:cNvPr>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0903D70F-042C-4655-B5A6-5F09FC3ADBD0}"/>
              </a:ext>
            </a:extLst>
          </p:cNvPr>
          <p:cNvSpPr txBox="1"/>
          <p:nvPr/>
        </p:nvSpPr>
        <p:spPr>
          <a:xfrm flipH="1">
            <a:off x="-450222" y="904409"/>
            <a:ext cx="2031325" cy="5202775"/>
          </a:xfrm>
          <a:prstGeom prst="rect">
            <a:avLst/>
          </a:prstGeom>
          <a:noFill/>
        </p:spPr>
        <p:txBody>
          <a:bodyPr vert="eaVert" wrap="squar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不同分类器验证测试集样本召回率</a:t>
            </a:r>
          </a:p>
          <a:p>
            <a:endParaRPr lang="zh-CN" altLang="en-US" sz="4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17784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2" cstate="print">
            <a:extLst>
              <a:ext uri="{28A0092B-C50C-407E-A947-70E740481C1C}">
                <a14:useLocalDpi xmlns:a14="http://schemas.microsoft.com/office/drawing/2010/main" val="0"/>
              </a:ext>
            </a:extLst>
          </a:blip>
          <a:stretch>
            <a:fillRect/>
          </a:stretch>
        </p:blipFill>
        <p:spPr>
          <a:xfrm>
            <a:off x="2565989" y="2805912"/>
            <a:ext cx="3846193" cy="2563595"/>
          </a:xfrm>
          <a:prstGeom prst="rect">
            <a:avLst/>
          </a:prstGeom>
        </p:spPr>
      </p:pic>
      <p:pic>
        <p:nvPicPr>
          <p:cNvPr id="5" name="图片 4"/>
          <p:cNvPicPr/>
          <p:nvPr/>
        </p:nvPicPr>
        <p:blipFill>
          <a:blip r:embed="rId3" cstate="print">
            <a:extLst>
              <a:ext uri="{28A0092B-C50C-407E-A947-70E740481C1C}">
                <a14:useLocalDpi xmlns:a14="http://schemas.microsoft.com/office/drawing/2010/main" val="0"/>
              </a:ext>
            </a:extLst>
          </a:blip>
          <a:stretch>
            <a:fillRect/>
          </a:stretch>
        </p:blipFill>
        <p:spPr>
          <a:xfrm>
            <a:off x="6698099" y="2831143"/>
            <a:ext cx="3846193" cy="2563595"/>
          </a:xfrm>
          <a:prstGeom prst="rect">
            <a:avLst/>
          </a:prstGeom>
        </p:spPr>
      </p:pic>
      <p:pic>
        <p:nvPicPr>
          <p:cNvPr id="6" name="图片 5"/>
          <p:cNvPicPr/>
          <p:nvPr/>
        </p:nvPicPr>
        <p:blipFill>
          <a:blip r:embed="rId4">
            <a:extLst>
              <a:ext uri="{28A0092B-C50C-407E-A947-70E740481C1C}">
                <a14:useLocalDpi xmlns:a14="http://schemas.microsoft.com/office/drawing/2010/main" val="0"/>
              </a:ext>
            </a:extLst>
          </a:blip>
          <a:stretch>
            <a:fillRect/>
          </a:stretch>
        </p:blipFill>
        <p:spPr>
          <a:xfrm>
            <a:off x="6721510" y="139185"/>
            <a:ext cx="3829072" cy="2562358"/>
          </a:xfrm>
          <a:prstGeom prst="rect">
            <a:avLst/>
          </a:prstGeom>
        </p:spPr>
      </p:pic>
      <p:pic>
        <p:nvPicPr>
          <p:cNvPr id="7" name="图片 6"/>
          <p:cNvPicPr/>
          <p:nvPr/>
        </p:nvPicPr>
        <p:blipFill>
          <a:blip r:embed="rId5">
            <a:extLst>
              <a:ext uri="{28A0092B-C50C-407E-A947-70E740481C1C}">
                <a14:useLocalDpi xmlns:a14="http://schemas.microsoft.com/office/drawing/2010/main" val="0"/>
              </a:ext>
            </a:extLst>
          </a:blip>
          <a:stretch>
            <a:fillRect/>
          </a:stretch>
        </p:blipFill>
        <p:spPr>
          <a:xfrm>
            <a:off x="2565989" y="139185"/>
            <a:ext cx="3829072" cy="2562358"/>
          </a:xfrm>
          <a:prstGeom prst="rect">
            <a:avLst/>
          </a:prstGeom>
        </p:spPr>
      </p:pic>
      <p:sp>
        <p:nvSpPr>
          <p:cNvPr id="8" name="矩形 7"/>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flipH="1">
            <a:off x="-450224" y="139185"/>
            <a:ext cx="2031325" cy="6648477"/>
          </a:xfrm>
          <a:prstGeom prst="rect">
            <a:avLst/>
          </a:prstGeom>
          <a:noFill/>
        </p:spPr>
        <p:txBody>
          <a:bodyPr vert="eaVert" wrap="squar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音乐信号情感分析</a:t>
            </a:r>
            <a:r>
              <a:rPr lang="en-US" altLang="zh-CN" sz="4000" dirty="0">
                <a:solidFill>
                  <a:schemeClr val="bg1"/>
                </a:solidFill>
                <a:latin typeface="微软雅黑" panose="020B0503020204020204" pitchFamily="34" charset="-122"/>
                <a:ea typeface="微软雅黑" panose="020B0503020204020204" pitchFamily="34" charset="-122"/>
              </a:rPr>
              <a:t>——</a:t>
            </a:r>
            <a:r>
              <a:rPr lang="zh-CN" altLang="en-US" sz="4000" dirty="0">
                <a:solidFill>
                  <a:schemeClr val="bg1"/>
                </a:solidFill>
                <a:latin typeface="微软雅黑" panose="020B0503020204020204" pitchFamily="34" charset="-122"/>
                <a:ea typeface="微软雅黑" panose="020B0503020204020204" pitchFamily="34" charset="-122"/>
              </a:rPr>
              <a:t>不同分类器验证测试集样本分类</a:t>
            </a:r>
          </a:p>
          <a:p>
            <a:endParaRPr lang="zh-CN" altLang="en-US" sz="4000"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2121976" y="5578245"/>
            <a:ext cx="9342540" cy="1107996"/>
          </a:xfrm>
          <a:prstGeom prst="rect">
            <a:avLst/>
          </a:prstGeom>
        </p:spPr>
        <p:txBody>
          <a:bodyPr wrap="square">
            <a:spAutoFit/>
          </a:bodyPr>
          <a:lstStyle/>
          <a:p>
            <a:pPr indent="228600" algn="just">
              <a:spcAft>
                <a:spcPts val="0"/>
              </a:spcAft>
            </a:pPr>
            <a:r>
              <a:rPr lang="en-US" altLang="zh-CN" kern="100" dirty="0">
                <a:latin typeface="Times New Roman" panose="02020603050405020304" pitchFamily="18" charset="0"/>
                <a:cs typeface="Times New Roman" panose="02020603050405020304" pitchFamily="18" charset="0"/>
              </a:rPr>
              <a:t>    </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经</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CFS</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改进的遗传算法对其进行降维处理，最终用</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SVM</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BP</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神经网络对降维前后的特征进行识别验证。结果利用</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SVM</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，降维前后的总识别率略有下降，但是降维后建模时间减少了</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秒左右；利用</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BP</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神经网络识别率平均提高了</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20%</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左右，建模时间均减少了</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70</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秒左右。由此可见，经</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CFS</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改进的</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GA</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算法筛选出了关键特征，提高了建模速度和识别正确率。</a:t>
            </a:r>
          </a:p>
        </p:txBody>
      </p:sp>
      <p:pic>
        <p:nvPicPr>
          <p:cNvPr id="11" name="图片 10"/>
          <p:cNvPicPr>
            <a:picLocks noChangeAspect="1"/>
          </p:cNvPicPr>
          <p:nvPr/>
        </p:nvPicPr>
        <p:blipFill rotWithShape="1">
          <a:blip r:embed="rId6" cstate="print">
            <a:extLst>
              <a:ext uri="{28A0092B-C50C-407E-A947-70E740481C1C}">
                <a14:useLocalDpi xmlns:a14="http://schemas.microsoft.com/office/drawing/2010/main" val="0"/>
              </a:ext>
            </a:extLst>
          </a:blip>
          <a:srcRect l="31988" t="-1104" r="35341" b="69617"/>
          <a:stretch/>
        </p:blipFill>
        <p:spPr>
          <a:xfrm>
            <a:off x="10877031" y="744844"/>
            <a:ext cx="1174969" cy="1204289"/>
          </a:xfrm>
          <a:prstGeom prst="rect">
            <a:avLst/>
          </a:prstGeom>
        </p:spPr>
      </p:pic>
      <p:pic>
        <p:nvPicPr>
          <p:cNvPr id="12" name="图片 11"/>
          <p:cNvPicPr>
            <a:picLocks noChangeAspect="1"/>
          </p:cNvPicPr>
          <p:nvPr/>
        </p:nvPicPr>
        <p:blipFill rotWithShape="1">
          <a:blip r:embed="rId6" cstate="print">
            <a:extLst>
              <a:ext uri="{28A0092B-C50C-407E-A947-70E740481C1C}">
                <a14:useLocalDpi xmlns:a14="http://schemas.microsoft.com/office/drawing/2010/main" val="0"/>
              </a:ext>
            </a:extLst>
          </a:blip>
          <a:srcRect l="34349" t="34616" r="35131" b="37513"/>
          <a:stretch/>
        </p:blipFill>
        <p:spPr>
          <a:xfrm>
            <a:off x="10759038" y="2345446"/>
            <a:ext cx="1194816" cy="1160350"/>
          </a:xfrm>
          <a:prstGeom prst="rect">
            <a:avLst/>
          </a:prstGeom>
        </p:spPr>
      </p:pic>
      <p:pic>
        <p:nvPicPr>
          <p:cNvPr id="13" name="图片 12"/>
          <p:cNvPicPr>
            <a:picLocks noChangeAspect="1"/>
          </p:cNvPicPr>
          <p:nvPr/>
        </p:nvPicPr>
        <p:blipFill rotWithShape="1">
          <a:blip r:embed="rId6" cstate="print">
            <a:extLst>
              <a:ext uri="{28A0092B-C50C-407E-A947-70E740481C1C}">
                <a14:useLocalDpi xmlns:a14="http://schemas.microsoft.com/office/drawing/2010/main" val="0"/>
              </a:ext>
            </a:extLst>
          </a:blip>
          <a:srcRect l="66911" t="33113" r="418" b="35399"/>
          <a:stretch/>
        </p:blipFill>
        <p:spPr>
          <a:xfrm>
            <a:off x="10942614" y="4289674"/>
            <a:ext cx="1043802" cy="1069848"/>
          </a:xfrm>
          <a:prstGeom prst="rect">
            <a:avLst/>
          </a:prstGeom>
        </p:spPr>
      </p:pic>
    </p:spTree>
    <p:extLst>
      <p:ext uri="{BB962C8B-B14F-4D97-AF65-F5344CB8AC3E}">
        <p14:creationId xmlns:p14="http://schemas.microsoft.com/office/powerpoint/2010/main" val="4122743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F9CF53D-AC23-441F-836D-C2C9705A3E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43" y="1503429"/>
            <a:ext cx="3243126" cy="2432344"/>
          </a:xfrm>
          <a:prstGeom prst="rect">
            <a:avLst/>
          </a:prstGeom>
        </p:spPr>
      </p:pic>
      <p:pic>
        <p:nvPicPr>
          <p:cNvPr id="5" name="图片 4">
            <a:extLst>
              <a:ext uri="{FF2B5EF4-FFF2-40B4-BE49-F238E27FC236}">
                <a16:creationId xmlns:a16="http://schemas.microsoft.com/office/drawing/2014/main" id="{D6AC4AE2-E953-45DE-9998-F24EF683F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3202" y="1503429"/>
            <a:ext cx="3243126" cy="2432344"/>
          </a:xfrm>
          <a:prstGeom prst="rect">
            <a:avLst/>
          </a:prstGeom>
        </p:spPr>
      </p:pic>
      <p:pic>
        <p:nvPicPr>
          <p:cNvPr id="7" name="图片 6">
            <a:extLst>
              <a:ext uri="{FF2B5EF4-FFF2-40B4-BE49-F238E27FC236}">
                <a16:creationId xmlns:a16="http://schemas.microsoft.com/office/drawing/2014/main" id="{2A67C684-FC37-4CEF-A67F-150B8CF79C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1561" y="1503429"/>
            <a:ext cx="3243126" cy="2432344"/>
          </a:xfrm>
          <a:prstGeom prst="rect">
            <a:avLst/>
          </a:prstGeom>
        </p:spPr>
      </p:pic>
      <p:pic>
        <p:nvPicPr>
          <p:cNvPr id="9" name="图片 8">
            <a:extLst>
              <a:ext uri="{FF2B5EF4-FFF2-40B4-BE49-F238E27FC236}">
                <a16:creationId xmlns:a16="http://schemas.microsoft.com/office/drawing/2014/main" id="{7A65230D-BE9C-45B3-BABD-93CAE3FC3F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1562" y="4074874"/>
            <a:ext cx="3243126" cy="2432344"/>
          </a:xfrm>
          <a:prstGeom prst="rect">
            <a:avLst/>
          </a:prstGeom>
        </p:spPr>
      </p:pic>
      <p:pic>
        <p:nvPicPr>
          <p:cNvPr id="11" name="图片 10">
            <a:extLst>
              <a:ext uri="{FF2B5EF4-FFF2-40B4-BE49-F238E27FC236}">
                <a16:creationId xmlns:a16="http://schemas.microsoft.com/office/drawing/2014/main" id="{CB0682CB-EE64-4CB0-BC62-38F56821D8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03203" y="4074874"/>
            <a:ext cx="3243126" cy="2432344"/>
          </a:xfrm>
          <a:prstGeom prst="rect">
            <a:avLst/>
          </a:prstGeom>
        </p:spPr>
      </p:pic>
      <p:pic>
        <p:nvPicPr>
          <p:cNvPr id="13" name="图片 12">
            <a:extLst>
              <a:ext uri="{FF2B5EF4-FFF2-40B4-BE49-F238E27FC236}">
                <a16:creationId xmlns:a16="http://schemas.microsoft.com/office/drawing/2014/main" id="{0381AD96-E732-4B66-BDAF-1DF96AC43A0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43" y="4074874"/>
            <a:ext cx="3243126" cy="2432344"/>
          </a:xfrm>
          <a:prstGeom prst="rect">
            <a:avLst/>
          </a:prstGeom>
        </p:spPr>
      </p:pic>
      <p:pic>
        <p:nvPicPr>
          <p:cNvPr id="15" name="图片 14">
            <a:extLst>
              <a:ext uri="{FF2B5EF4-FFF2-40B4-BE49-F238E27FC236}">
                <a16:creationId xmlns:a16="http://schemas.microsoft.com/office/drawing/2014/main" id="{BA0E69A1-7AF4-4979-A515-446D7258B2A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54033" y="1503429"/>
            <a:ext cx="3243126" cy="2432344"/>
          </a:xfrm>
          <a:prstGeom prst="rect">
            <a:avLst/>
          </a:prstGeom>
        </p:spPr>
      </p:pic>
      <p:pic>
        <p:nvPicPr>
          <p:cNvPr id="17" name="图片 16">
            <a:extLst>
              <a:ext uri="{FF2B5EF4-FFF2-40B4-BE49-F238E27FC236}">
                <a16:creationId xmlns:a16="http://schemas.microsoft.com/office/drawing/2014/main" id="{60890146-B19D-47AD-B5B3-54C6ADEF8F9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54033" y="4074874"/>
            <a:ext cx="3243126" cy="2432344"/>
          </a:xfrm>
          <a:prstGeom prst="rect">
            <a:avLst/>
          </a:prstGeom>
        </p:spPr>
      </p:pic>
      <p:sp>
        <p:nvSpPr>
          <p:cNvPr id="19" name="矩形 18">
            <a:extLst>
              <a:ext uri="{FF2B5EF4-FFF2-40B4-BE49-F238E27FC236}">
                <a16:creationId xmlns:a16="http://schemas.microsoft.com/office/drawing/2014/main" id="{856CD57C-3994-43F7-89E8-ADF40A780E55}"/>
              </a:ext>
            </a:extLst>
          </p:cNvPr>
          <p:cNvSpPr/>
          <p:nvPr/>
        </p:nvSpPr>
        <p:spPr>
          <a:xfrm>
            <a:off x="0" y="-17585"/>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chemeClr val="bg1"/>
                </a:solidFill>
                <a:latin typeface="微软雅黑" panose="020B0503020204020204" pitchFamily="34" charset="-122"/>
                <a:ea typeface="微软雅黑" panose="020B0503020204020204" pitchFamily="34" charset="-122"/>
              </a:rPr>
              <a:t>音乐信号情感识别</a:t>
            </a:r>
            <a:r>
              <a:rPr lang="en-US" altLang="zh-CN" sz="4400" dirty="0">
                <a:solidFill>
                  <a:schemeClr val="bg1"/>
                </a:solidFill>
                <a:latin typeface="微软雅黑" panose="020B0503020204020204" pitchFamily="34" charset="-122"/>
                <a:ea typeface="微软雅黑" panose="020B0503020204020204" pitchFamily="34" charset="-122"/>
              </a:rPr>
              <a:t>——</a:t>
            </a:r>
            <a:r>
              <a:rPr lang="zh-CN" altLang="en-US" sz="4400" dirty="0">
                <a:solidFill>
                  <a:schemeClr val="bg1"/>
                </a:solidFill>
                <a:latin typeface="微软雅黑" panose="020B0503020204020204" pitchFamily="34" charset="-122"/>
                <a:ea typeface="微软雅黑" panose="020B0503020204020204" pitchFamily="34" charset="-122"/>
              </a:rPr>
              <a:t>特征分析</a:t>
            </a:r>
          </a:p>
        </p:txBody>
      </p:sp>
    </p:spTree>
    <p:extLst>
      <p:ext uri="{BB962C8B-B14F-4D97-AF65-F5344CB8AC3E}">
        <p14:creationId xmlns:p14="http://schemas.microsoft.com/office/powerpoint/2010/main" val="3288658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371" y="1656233"/>
            <a:ext cx="10625257" cy="4968000"/>
          </a:xfrm>
          <a:prstGeom prst="rect">
            <a:avLst/>
          </a:prstGeom>
        </p:spPr>
      </p:pic>
      <p:sp>
        <p:nvSpPr>
          <p:cNvPr id="4" name="矩形 3"/>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4400" dirty="0">
                <a:latin typeface="微软雅黑" panose="020B0503020204020204" pitchFamily="34" charset="-122"/>
                <a:ea typeface="微软雅黑" panose="020B0503020204020204" pitchFamily="34" charset="-122"/>
              </a:rPr>
              <a:t>不同情绪类型音乐引起的听众脑电信号实验</a:t>
            </a:r>
          </a:p>
        </p:txBody>
      </p:sp>
    </p:spTree>
    <p:extLst>
      <p:ext uri="{BB962C8B-B14F-4D97-AF65-F5344CB8AC3E}">
        <p14:creationId xmlns:p14="http://schemas.microsoft.com/office/powerpoint/2010/main" val="140554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4400" dirty="0">
                <a:latin typeface="微软雅黑" panose="020B0503020204020204" pitchFamily="34" charset="-122"/>
                <a:ea typeface="微软雅黑" panose="020B0503020204020204" pitchFamily="34" charset="-122"/>
              </a:rPr>
              <a:t>脑电信号</a:t>
            </a:r>
            <a:r>
              <a:rPr lang="zh-CN" altLang="en-US" sz="4400" dirty="0">
                <a:latin typeface="微软雅黑" panose="020B0503020204020204" pitchFamily="34" charset="-122"/>
                <a:ea typeface="微软雅黑" panose="020B0503020204020204" pitchFamily="34" charset="-122"/>
              </a:rPr>
              <a:t>采集</a:t>
            </a:r>
            <a:endParaRPr lang="zh-CN" altLang="zh-CN" sz="44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889" y="1834766"/>
            <a:ext cx="7850639" cy="3953386"/>
          </a:xfrm>
          <a:prstGeom prst="rect">
            <a:avLst/>
          </a:prstGeom>
        </p:spPr>
      </p:pic>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827" b="35152"/>
          <a:stretch/>
        </p:blipFill>
        <p:spPr>
          <a:xfrm>
            <a:off x="9259383" y="3929488"/>
            <a:ext cx="2652200" cy="174650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10848" t="7054" r="13295" b="238"/>
          <a:stretch/>
        </p:blipFill>
        <p:spPr>
          <a:xfrm>
            <a:off x="9263092" y="1834766"/>
            <a:ext cx="2651760" cy="1819656"/>
          </a:xfrm>
          <a:prstGeom prst="rect">
            <a:avLst/>
          </a:prstGeom>
        </p:spPr>
      </p:pic>
      <p:sp>
        <p:nvSpPr>
          <p:cNvPr id="6" name="矩形 5"/>
          <p:cNvSpPr/>
          <p:nvPr/>
        </p:nvSpPr>
        <p:spPr>
          <a:xfrm>
            <a:off x="1850136" y="4892701"/>
            <a:ext cx="6096000" cy="338554"/>
          </a:xfrm>
          <a:prstGeom prst="rect">
            <a:avLst/>
          </a:prstGeom>
        </p:spPr>
        <p:txBody>
          <a:bodyPr>
            <a:spAutoFit/>
          </a:bodyPr>
          <a:lstStyle/>
          <a:p>
            <a:endParaRPr lang="zh-CN" altLang="en-US" sz="1600" dirty="0">
              <a:latin typeface="微软雅黑" panose="020B0503020204020204" pitchFamily="34" charset="-122"/>
              <a:ea typeface="微软雅黑" panose="020B0503020204020204" pitchFamily="34" charset="-122"/>
            </a:endParaRPr>
          </a:p>
        </p:txBody>
      </p:sp>
      <p:sp>
        <p:nvSpPr>
          <p:cNvPr id="7" name="矩形 6"/>
          <p:cNvSpPr/>
          <p:nvPr/>
        </p:nvSpPr>
        <p:spPr>
          <a:xfrm>
            <a:off x="505968" y="5789027"/>
            <a:ext cx="11405615" cy="923330"/>
          </a:xfrm>
          <a:prstGeom prst="rect">
            <a:avLst/>
          </a:prstGeom>
        </p:spPr>
        <p:txBody>
          <a:bodyPr wrap="square">
            <a:spAutoFit/>
          </a:bodyPr>
          <a:lstStyle/>
          <a:p>
            <a:r>
              <a:rPr lang="zh-CN" altLang="zh-CN" dirty="0">
                <a:latin typeface="微软雅黑" panose="020B0503020204020204" pitchFamily="34" charset="-122"/>
                <a:ea typeface="微软雅黑" panose="020B0503020204020204" pitchFamily="34" charset="-122"/>
                <a:cs typeface="Times New Roman" panose="02020603050405020304" pitchFamily="18" charset="0"/>
              </a:rPr>
              <a:t>提取与情感相关的</a:t>
            </a:r>
            <a:r>
              <a:rPr lang="en-US" altLang="zh-CN" dirty="0">
                <a:latin typeface="微软雅黑" panose="020B0503020204020204" pitchFamily="34" charset="-122"/>
                <a:ea typeface="微软雅黑" panose="020B0503020204020204" pitchFamily="34" charset="-122"/>
              </a:rPr>
              <a:t>FP1</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FP2</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F3</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F4</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F7</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F8</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err="1">
                <a:latin typeface="微软雅黑" panose="020B0503020204020204" pitchFamily="34" charset="-122"/>
                <a:ea typeface="微软雅黑" panose="020B0503020204020204" pitchFamily="34" charset="-122"/>
              </a:rPr>
              <a:t>Fz</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C3</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C4</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T3</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T4</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err="1">
                <a:latin typeface="微软雅黑" panose="020B0503020204020204" pitchFamily="34" charset="-122"/>
                <a:ea typeface="微软雅黑" panose="020B0503020204020204" pitchFamily="34" charset="-122"/>
              </a:rPr>
              <a:t>Pz</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电极，提取相关的</a:t>
            </a:r>
            <a:r>
              <a:rPr lang="en-US" altLang="zh-CN" dirty="0">
                <a:latin typeface="微软雅黑" panose="020B0503020204020204" pitchFamily="34" charset="-122"/>
                <a:ea typeface="微软雅黑" panose="020B0503020204020204" pitchFamily="34" charset="-122"/>
              </a:rPr>
              <a:t>18</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维线性特征，包括</a:t>
            </a:r>
            <a:r>
              <a:rPr lang="en-US" altLang="zh-CN" dirty="0" err="1">
                <a:latin typeface="微软雅黑" panose="020B0503020204020204" pitchFamily="34" charset="-122"/>
                <a:ea typeface="微软雅黑" panose="020B0503020204020204" pitchFamily="34" charset="-122"/>
              </a:rPr>
              <a:t>thalt</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alpha</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err="1">
                <a:latin typeface="微软雅黑" panose="020B0503020204020204" pitchFamily="34" charset="-122"/>
                <a:ea typeface="微软雅黑" panose="020B0503020204020204" pitchFamily="34" charset="-122"/>
              </a:rPr>
              <a:t>belta</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峰值，均值，方差，中心频率，最大功率，功率和特征；以及</a:t>
            </a:r>
            <a:r>
              <a:rPr lang="en-US" altLang="zh-CN" dirty="0">
                <a:latin typeface="微软雅黑" panose="020B0503020204020204" pitchFamily="34" charset="-122"/>
                <a:ea typeface="微软雅黑" panose="020B0503020204020204" pitchFamily="34" charset="-122"/>
              </a:rPr>
              <a:t>9</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维非线性动力学特征，奇异谱熵，</a:t>
            </a:r>
            <a:r>
              <a:rPr lang="en-US" altLang="zh-CN" dirty="0">
                <a:latin typeface="微软雅黑" panose="020B0503020204020204" pitchFamily="34" charset="-122"/>
                <a:ea typeface="微软雅黑" panose="020B0503020204020204" pitchFamily="34" charset="-122"/>
              </a:rPr>
              <a:t>LZ</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复杂度，谱熵，</a:t>
            </a:r>
            <a:r>
              <a:rPr lang="en-US" altLang="zh-CN" dirty="0">
                <a:latin typeface="微软雅黑" panose="020B0503020204020204" pitchFamily="34" charset="-122"/>
                <a:ea typeface="微软雅黑" panose="020B0503020204020204" pitchFamily="34" charset="-122"/>
              </a:rPr>
              <a:t>C0</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复杂度，最大李雅普诺夫指数，样本熵，近似熵，</a:t>
            </a:r>
            <a:r>
              <a:rPr lang="en-US" altLang="zh-CN" dirty="0">
                <a:latin typeface="微软雅黑" panose="020B0503020204020204" pitchFamily="34" charset="-122"/>
                <a:ea typeface="微软雅黑" panose="020B0503020204020204" pitchFamily="34" charset="-122"/>
              </a:rPr>
              <a:t>K</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熵，关联维</a:t>
            </a:r>
            <a:endParaRPr lang="zh-CN" altLang="en-US"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95430" y="91632"/>
            <a:ext cx="1307177" cy="1325061"/>
          </a:xfrm>
          <a:prstGeom prst="rect">
            <a:avLst/>
          </a:prstGeom>
        </p:spPr>
      </p:pic>
    </p:spTree>
    <p:extLst>
      <p:ext uri="{BB962C8B-B14F-4D97-AF65-F5344CB8AC3E}">
        <p14:creationId xmlns:p14="http://schemas.microsoft.com/office/powerpoint/2010/main" val="1664558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3841216" y="400220"/>
            <a:ext cx="4509568" cy="707886"/>
          </a:xfrm>
          <a:prstGeom prst="rect">
            <a:avLst/>
          </a:prstGeom>
          <a:noFill/>
        </p:spPr>
        <p:txBody>
          <a:bodyPr wrap="none" rtlCol="0">
            <a:spAutoFit/>
          </a:bodyPr>
          <a:lstStyle/>
          <a:p>
            <a:pPr algn="ctr"/>
            <a:r>
              <a:rPr lang="zh-CN" altLang="en-US" sz="4000" dirty="0">
                <a:solidFill>
                  <a:schemeClr val="bg1"/>
                </a:solidFill>
                <a:latin typeface="微软雅黑" panose="020B0503020204020204" pitchFamily="34" charset="-122"/>
                <a:ea typeface="微软雅黑" panose="020B0503020204020204" pitchFamily="34" charset="-122"/>
              </a:rPr>
              <a:t>脑电特征</a:t>
            </a:r>
            <a:r>
              <a:rPr lang="en-US" altLang="zh-CN" sz="4000" dirty="0">
                <a:solidFill>
                  <a:schemeClr val="bg1"/>
                </a:solidFill>
                <a:latin typeface="微软雅黑" panose="020B0503020204020204" pitchFamily="34" charset="-122"/>
                <a:ea typeface="微软雅黑" panose="020B0503020204020204" pitchFamily="34" charset="-122"/>
              </a:rPr>
              <a:t>-</a:t>
            </a:r>
            <a:r>
              <a:rPr lang="zh-CN" altLang="en-US" sz="4000" dirty="0">
                <a:solidFill>
                  <a:schemeClr val="bg1"/>
                </a:solidFill>
                <a:latin typeface="微软雅黑" panose="020B0503020204020204" pitchFamily="34" charset="-122"/>
                <a:ea typeface="微软雅黑" panose="020B0503020204020204" pitchFamily="34" charset="-122"/>
              </a:rPr>
              <a:t>线性特征</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60" y="1561947"/>
            <a:ext cx="3572520" cy="2674614"/>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191031"/>
            <a:ext cx="3444065" cy="2578444"/>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1461" y="4248247"/>
            <a:ext cx="3390644" cy="2538450"/>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0476" y="1561947"/>
            <a:ext cx="3440081" cy="2575462"/>
          </a:xfrm>
          <a:prstGeom prst="rect">
            <a:avLst/>
          </a:prstGeom>
        </p:spPr>
      </p:pic>
      <p:pic>
        <p:nvPicPr>
          <p:cNvPr id="6" name="图片 5">
            <a:extLst>
              <a:ext uri="{FF2B5EF4-FFF2-40B4-BE49-F238E27FC236}">
                <a16:creationId xmlns:a16="http://schemas.microsoft.com/office/drawing/2014/main" id="{A24707CD-010D-4E65-9B7C-702ADE10051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45687" y="1561947"/>
            <a:ext cx="3087498" cy="2514051"/>
          </a:xfrm>
          <a:prstGeom prst="rect">
            <a:avLst/>
          </a:prstGeom>
        </p:spPr>
      </p:pic>
      <p:pic>
        <p:nvPicPr>
          <p:cNvPr id="11" name="图片 10"/>
          <p:cNvPicPr>
            <a:picLocks noChangeAspect="1"/>
          </p:cNvPicPr>
          <p:nvPr/>
        </p:nvPicPr>
        <p:blipFill rotWithShape="1">
          <a:blip r:embed="rId7" cstate="print">
            <a:extLst>
              <a:ext uri="{28A0092B-C50C-407E-A947-70E740481C1C}">
                <a14:useLocalDpi xmlns:a14="http://schemas.microsoft.com/office/drawing/2010/main" val="0"/>
              </a:ext>
            </a:extLst>
          </a:blip>
          <a:srcRect l="13080" t="7736"/>
          <a:stretch/>
        </p:blipFill>
        <p:spPr>
          <a:xfrm>
            <a:off x="10128738" y="3815862"/>
            <a:ext cx="2063262" cy="3042138"/>
          </a:xfrm>
          <a:prstGeom prst="rect">
            <a:avLst/>
          </a:prstGeom>
        </p:spPr>
      </p:pic>
    </p:spTree>
    <p:extLst>
      <p:ext uri="{BB962C8B-B14F-4D97-AF65-F5344CB8AC3E}">
        <p14:creationId xmlns:p14="http://schemas.microsoft.com/office/powerpoint/2010/main" val="23908509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flipH="1">
            <a:off x="380076" y="384213"/>
            <a:ext cx="1415772" cy="5722972"/>
          </a:xfrm>
          <a:prstGeom prst="rect">
            <a:avLst/>
          </a:prstGeom>
          <a:noFill/>
        </p:spPr>
        <p:txBody>
          <a:bodyPr vert="eaVert" wrap="square" rtlCol="0">
            <a:spAutoFit/>
          </a:bodyPr>
          <a:lstStyle/>
          <a:p>
            <a:r>
              <a:rPr lang="en-US" altLang="zh-CN" sz="4000" dirty="0">
                <a:solidFill>
                  <a:schemeClr val="bg1"/>
                </a:solidFill>
                <a:latin typeface="微软雅黑" panose="020B0503020204020204" pitchFamily="34" charset="-122"/>
                <a:ea typeface="微软雅黑" panose="020B0503020204020204" pitchFamily="34" charset="-122"/>
              </a:rPr>
              <a:t>SVM</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C4.5</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BP</a:t>
            </a:r>
            <a:r>
              <a:rPr lang="zh-CN" altLang="zh-CN" sz="4000" dirty="0">
                <a:solidFill>
                  <a:schemeClr val="bg1"/>
                </a:solidFill>
                <a:latin typeface="微软雅黑" panose="020B0503020204020204" pitchFamily="34" charset="-122"/>
                <a:ea typeface="微软雅黑" panose="020B0503020204020204" pitchFamily="34" charset="-122"/>
              </a:rPr>
              <a:t> ，</a:t>
            </a:r>
            <a:r>
              <a:rPr lang="en-US" altLang="zh-CN" sz="4000" dirty="0">
                <a:solidFill>
                  <a:schemeClr val="bg1"/>
                </a:solidFill>
                <a:latin typeface="微软雅黑" panose="020B0503020204020204" pitchFamily="34" charset="-122"/>
                <a:ea typeface="微软雅黑" panose="020B0503020204020204" pitchFamily="34" charset="-122"/>
              </a:rPr>
              <a:t>LDA</a:t>
            </a:r>
            <a:r>
              <a:rPr lang="zh-CN" altLang="zh-CN" sz="4000" dirty="0">
                <a:solidFill>
                  <a:schemeClr val="bg1"/>
                </a:solidFill>
                <a:latin typeface="微软雅黑" panose="020B0503020204020204" pitchFamily="34" charset="-122"/>
                <a:ea typeface="微软雅黑" panose="020B0503020204020204" pitchFamily="34" charset="-122"/>
              </a:rPr>
              <a:t>验证降维前后的识别率</a:t>
            </a:r>
            <a:endParaRPr lang="zh-CN" altLang="en-US" sz="4000"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7894320" y="1836366"/>
            <a:ext cx="3663696" cy="3477875"/>
          </a:xfrm>
          <a:prstGeom prst="rect">
            <a:avLst/>
          </a:prstGeom>
        </p:spPr>
        <p:txBody>
          <a:bodyPr wrap="square">
            <a:spAutoFit/>
          </a:bodyPr>
          <a:lstStyle/>
          <a:p>
            <a:pPr indent="266700" algn="just">
              <a:spcAft>
                <a:spcPts val="0"/>
              </a:spcAft>
            </a:pP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由分类器结果来看，</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CFS</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选择的特征均大于未降维前分类器的识别率；其中，</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Pz</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T4</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电极的识别率明显大于其他电极，</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T3</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电极经</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CFS</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提取后的识别率也比较显著；根据以往的研究，在不同分类器分类验证中，</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SVM</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对于情绪分类具有更好的鲁棒性。在本实验中</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SVM</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C4.5</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都取得了比较好的分类效果。</a:t>
            </a: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8757" y="5314241"/>
            <a:ext cx="1319259" cy="1319259"/>
          </a:xfrm>
          <a:prstGeom prst="rect">
            <a:avLst/>
          </a:prstGeom>
        </p:spPr>
      </p:pic>
      <p:pic>
        <p:nvPicPr>
          <p:cNvPr id="9" name="图片 8">
            <a:extLst>
              <a:ext uri="{FF2B5EF4-FFF2-40B4-BE49-F238E27FC236}">
                <a16:creationId xmlns:a16="http://schemas.microsoft.com/office/drawing/2014/main" id="{5EEF5FB3-CFD7-4C92-8EE0-46AB4B4A272E}"/>
              </a:ext>
            </a:extLst>
          </p:cNvPr>
          <p:cNvPicPr/>
          <p:nvPr/>
        </p:nvPicPr>
        <p:blipFill>
          <a:blip r:embed="rId3">
            <a:extLst>
              <a:ext uri="{28A0092B-C50C-407E-A947-70E740481C1C}">
                <a14:useLocalDpi xmlns:a14="http://schemas.microsoft.com/office/drawing/2010/main" val="0"/>
              </a:ext>
            </a:extLst>
          </a:blip>
          <a:stretch>
            <a:fillRect/>
          </a:stretch>
        </p:blipFill>
        <p:spPr>
          <a:xfrm>
            <a:off x="2039996" y="384212"/>
            <a:ext cx="5732404" cy="6249288"/>
          </a:xfrm>
          <a:prstGeom prst="rect">
            <a:avLst/>
          </a:prstGeom>
        </p:spPr>
      </p:pic>
    </p:spTree>
    <p:extLst>
      <p:ext uri="{BB962C8B-B14F-4D97-AF65-F5344CB8AC3E}">
        <p14:creationId xmlns:p14="http://schemas.microsoft.com/office/powerpoint/2010/main" val="1110417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flipH="1">
            <a:off x="380077" y="904409"/>
            <a:ext cx="1415772" cy="5202775"/>
          </a:xfrm>
          <a:prstGeom prst="rect">
            <a:avLst/>
          </a:prstGeom>
          <a:noFill/>
        </p:spPr>
        <p:txBody>
          <a:bodyPr vert="eaVert" wrap="squar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统计分析</a:t>
            </a:r>
            <a:r>
              <a:rPr lang="en-US" altLang="zh-CN" sz="4000" dirty="0">
                <a:solidFill>
                  <a:schemeClr val="bg1"/>
                </a:solidFill>
                <a:latin typeface="微软雅黑" panose="020B0503020204020204" pitchFamily="34" charset="-122"/>
                <a:ea typeface="微软雅黑" panose="020B0503020204020204" pitchFamily="34" charset="-122"/>
              </a:rPr>
              <a:t>——</a:t>
            </a:r>
            <a:r>
              <a:rPr lang="zh-CN" altLang="en-US" sz="4000" dirty="0">
                <a:solidFill>
                  <a:schemeClr val="bg1"/>
                </a:solidFill>
                <a:latin typeface="微软雅黑" panose="020B0503020204020204" pitchFamily="34" charset="-122"/>
                <a:ea typeface="微软雅黑" panose="020B0503020204020204" pitchFamily="34" charset="-122"/>
              </a:rPr>
              <a:t>由</a:t>
            </a:r>
            <a:r>
              <a:rPr lang="en-US" altLang="zh-CN" sz="4000" dirty="0">
                <a:solidFill>
                  <a:schemeClr val="bg1"/>
                </a:solidFill>
                <a:latin typeface="微软雅黑" panose="020B0503020204020204" pitchFamily="34" charset="-122"/>
                <a:ea typeface="微软雅黑" panose="020B0503020204020204" pitchFamily="34" charset="-122"/>
              </a:rPr>
              <a:t>T</a:t>
            </a:r>
            <a:r>
              <a:rPr lang="zh-CN" altLang="en-US" sz="4000" dirty="0">
                <a:solidFill>
                  <a:schemeClr val="bg1"/>
                </a:solidFill>
                <a:latin typeface="微软雅黑" panose="020B0503020204020204" pitchFamily="34" charset="-122"/>
                <a:ea typeface="微软雅黑" panose="020B0503020204020204" pitchFamily="34" charset="-122"/>
              </a:rPr>
              <a:t>检验不相关个数确定电极</a:t>
            </a:r>
          </a:p>
        </p:txBody>
      </p:sp>
      <p:graphicFrame>
        <p:nvGraphicFramePr>
          <p:cNvPr id="4" name="表格 3"/>
          <p:cNvGraphicFramePr>
            <a:graphicFrameLocks noGrp="1"/>
          </p:cNvGraphicFramePr>
          <p:nvPr>
            <p:extLst>
              <p:ext uri="{D42A27DB-BD31-4B8C-83A1-F6EECF244321}">
                <p14:modId xmlns:p14="http://schemas.microsoft.com/office/powerpoint/2010/main" val="2597042566"/>
              </p:ext>
            </p:extLst>
          </p:nvPr>
        </p:nvGraphicFramePr>
        <p:xfrm>
          <a:off x="2106745" y="291761"/>
          <a:ext cx="9551704" cy="5457816"/>
        </p:xfrm>
        <a:graphic>
          <a:graphicData uri="http://schemas.openxmlformats.org/drawingml/2006/table">
            <a:tbl>
              <a:tblPr firstRow="1" firstCol="1" bandRow="1">
                <a:tableStyleId>{5C22544A-7EE6-4342-B048-85BDC9FD1C3A}</a:tableStyleId>
              </a:tblPr>
              <a:tblGrid>
                <a:gridCol w="911860">
                  <a:extLst>
                    <a:ext uri="{9D8B030D-6E8A-4147-A177-3AD203B41FA5}">
                      <a16:colId xmlns:a16="http://schemas.microsoft.com/office/drawing/2014/main" val="20000"/>
                    </a:ext>
                  </a:extLst>
                </a:gridCol>
                <a:gridCol w="719987">
                  <a:extLst>
                    <a:ext uri="{9D8B030D-6E8A-4147-A177-3AD203B41FA5}">
                      <a16:colId xmlns:a16="http://schemas.microsoft.com/office/drawing/2014/main" val="20001"/>
                    </a:ext>
                  </a:extLst>
                </a:gridCol>
                <a:gridCol w="719987">
                  <a:extLst>
                    <a:ext uri="{9D8B030D-6E8A-4147-A177-3AD203B41FA5}">
                      <a16:colId xmlns:a16="http://schemas.microsoft.com/office/drawing/2014/main" val="20002"/>
                    </a:ext>
                  </a:extLst>
                </a:gridCol>
                <a:gridCol w="719987">
                  <a:extLst>
                    <a:ext uri="{9D8B030D-6E8A-4147-A177-3AD203B41FA5}">
                      <a16:colId xmlns:a16="http://schemas.microsoft.com/office/drawing/2014/main" val="20003"/>
                    </a:ext>
                  </a:extLst>
                </a:gridCol>
                <a:gridCol w="719987">
                  <a:extLst>
                    <a:ext uri="{9D8B030D-6E8A-4147-A177-3AD203B41FA5}">
                      <a16:colId xmlns:a16="http://schemas.microsoft.com/office/drawing/2014/main" val="20004"/>
                    </a:ext>
                  </a:extLst>
                </a:gridCol>
                <a:gridCol w="719987">
                  <a:extLst>
                    <a:ext uri="{9D8B030D-6E8A-4147-A177-3AD203B41FA5}">
                      <a16:colId xmlns:a16="http://schemas.microsoft.com/office/drawing/2014/main" val="20005"/>
                    </a:ext>
                  </a:extLst>
                </a:gridCol>
                <a:gridCol w="719987">
                  <a:extLst>
                    <a:ext uri="{9D8B030D-6E8A-4147-A177-3AD203B41FA5}">
                      <a16:colId xmlns:a16="http://schemas.microsoft.com/office/drawing/2014/main" val="20006"/>
                    </a:ext>
                  </a:extLst>
                </a:gridCol>
                <a:gridCol w="719987">
                  <a:extLst>
                    <a:ext uri="{9D8B030D-6E8A-4147-A177-3AD203B41FA5}">
                      <a16:colId xmlns:a16="http://schemas.microsoft.com/office/drawing/2014/main" val="20007"/>
                    </a:ext>
                  </a:extLst>
                </a:gridCol>
                <a:gridCol w="719987">
                  <a:extLst>
                    <a:ext uri="{9D8B030D-6E8A-4147-A177-3AD203B41FA5}">
                      <a16:colId xmlns:a16="http://schemas.microsoft.com/office/drawing/2014/main" val="20008"/>
                    </a:ext>
                  </a:extLst>
                </a:gridCol>
                <a:gridCol w="719987">
                  <a:extLst>
                    <a:ext uri="{9D8B030D-6E8A-4147-A177-3AD203B41FA5}">
                      <a16:colId xmlns:a16="http://schemas.microsoft.com/office/drawing/2014/main" val="20009"/>
                    </a:ext>
                  </a:extLst>
                </a:gridCol>
                <a:gridCol w="719987">
                  <a:extLst>
                    <a:ext uri="{9D8B030D-6E8A-4147-A177-3AD203B41FA5}">
                      <a16:colId xmlns:a16="http://schemas.microsoft.com/office/drawing/2014/main" val="20010"/>
                    </a:ext>
                  </a:extLst>
                </a:gridCol>
                <a:gridCol w="719987">
                  <a:extLst>
                    <a:ext uri="{9D8B030D-6E8A-4147-A177-3AD203B41FA5}">
                      <a16:colId xmlns:a16="http://schemas.microsoft.com/office/drawing/2014/main" val="20011"/>
                    </a:ext>
                  </a:extLst>
                </a:gridCol>
                <a:gridCol w="719987">
                  <a:extLst>
                    <a:ext uri="{9D8B030D-6E8A-4147-A177-3AD203B41FA5}">
                      <a16:colId xmlns:a16="http://schemas.microsoft.com/office/drawing/2014/main" val="20012"/>
                    </a:ext>
                  </a:extLst>
                </a:gridCol>
              </a:tblGrid>
              <a:tr h="363378">
                <a:tc gridSpan="13">
                  <a:txBody>
                    <a:bodyPr/>
                    <a:lstStyle/>
                    <a:p>
                      <a:pPr algn="just">
                        <a:spcAft>
                          <a:spcPts val="0"/>
                        </a:spcAft>
                      </a:pPr>
                      <a:r>
                        <a:rPr lang="en-US" sz="2400" kern="100" dirty="0">
                          <a:effectLst/>
                        </a:rPr>
                        <a:t>Table—t</a:t>
                      </a:r>
                      <a:r>
                        <a:rPr lang="zh-CN" sz="2400" kern="100" dirty="0">
                          <a:effectLst/>
                        </a:rPr>
                        <a:t>检验</a:t>
                      </a:r>
                      <a:r>
                        <a:rPr lang="en-US" sz="2400" kern="100" dirty="0">
                          <a:effectLst/>
                        </a:rPr>
                        <a:t>12</a:t>
                      </a:r>
                      <a:r>
                        <a:rPr lang="zh-CN" sz="2400" kern="100" dirty="0">
                          <a:effectLst/>
                        </a:rPr>
                        <a:t>电极特征不相关个数（</a:t>
                      </a:r>
                      <a:r>
                        <a:rPr lang="en-US" sz="2400" kern="100" dirty="0">
                          <a:effectLst/>
                        </a:rPr>
                        <a:t>p&gt;0.05</a:t>
                      </a:r>
                      <a:r>
                        <a:rPr lang="zh-CN" sz="2400" kern="100" dirty="0">
                          <a:effectLst/>
                        </a:rPr>
                        <a:t>）</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rgbClr val="217957"/>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363378">
                <a:tc>
                  <a:txBody>
                    <a:bodyPr/>
                    <a:lstStyle/>
                    <a:p>
                      <a:pPr algn="ctr">
                        <a:spcAft>
                          <a:spcPts val="0"/>
                        </a:spcAft>
                      </a:pPr>
                      <a:r>
                        <a:rPr lang="zh-CN" sz="2400" kern="100" dirty="0">
                          <a:effectLst/>
                        </a:rPr>
                        <a:t>电极</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rgbClr val="217957"/>
                    </a:solidFill>
                  </a:tcPr>
                </a:tc>
                <a:tc>
                  <a:txBody>
                    <a:bodyPr/>
                    <a:lstStyle/>
                    <a:p>
                      <a:pPr algn="ctr">
                        <a:spcAft>
                          <a:spcPts val="0"/>
                        </a:spcAft>
                      </a:pPr>
                      <a:r>
                        <a:rPr lang="en-US" sz="2400" kern="100">
                          <a:effectLst/>
                        </a:rPr>
                        <a:t>FP1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0">
                          <a:effectLst/>
                        </a:rPr>
                        <a:t>FP2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F3</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0">
                          <a:effectLst/>
                        </a:rPr>
                        <a:t>F4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F7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F8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Fz</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C3</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C4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dirty="0">
                          <a:effectLst/>
                        </a:rPr>
                        <a:t>T3</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dirty="0">
                          <a:effectLst/>
                        </a:rPr>
                        <a:t>T4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Pz</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726756">
                <a:tc>
                  <a:txBody>
                    <a:bodyPr/>
                    <a:lstStyle/>
                    <a:p>
                      <a:pPr algn="ctr">
                        <a:spcAft>
                          <a:spcPts val="0"/>
                        </a:spcAft>
                      </a:pPr>
                      <a:r>
                        <a:rPr lang="zh-CN" sz="2400" kern="100" dirty="0">
                          <a:effectLst/>
                        </a:rPr>
                        <a:t>怒</a:t>
                      </a:r>
                      <a:r>
                        <a:rPr lang="en-US" sz="2400" kern="100" dirty="0">
                          <a:effectLst/>
                        </a:rPr>
                        <a:t>-</a:t>
                      </a:r>
                      <a:r>
                        <a:rPr lang="zh-CN" sz="2400" kern="100" dirty="0">
                          <a:effectLst/>
                        </a:rPr>
                        <a:t>静</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rgbClr val="217957"/>
                    </a:solidFill>
                  </a:tcPr>
                </a:tc>
                <a:tc>
                  <a:txBody>
                    <a:bodyPr/>
                    <a:lstStyle/>
                    <a:p>
                      <a:pPr algn="just">
                        <a:spcAft>
                          <a:spcPts val="0"/>
                        </a:spcAft>
                      </a:pPr>
                      <a:r>
                        <a:rPr lang="en-US" sz="2400" kern="100" dirty="0">
                          <a:effectLst/>
                        </a:rPr>
                        <a:t>146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135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139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144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136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112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138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130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94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168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152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726756">
                <a:tc>
                  <a:txBody>
                    <a:bodyPr/>
                    <a:lstStyle/>
                    <a:p>
                      <a:pPr algn="ctr">
                        <a:spcAft>
                          <a:spcPts val="0"/>
                        </a:spcAft>
                      </a:pPr>
                      <a:r>
                        <a:rPr lang="zh-CN" sz="2400" kern="100" dirty="0">
                          <a:effectLst/>
                        </a:rPr>
                        <a:t>怒</a:t>
                      </a:r>
                      <a:r>
                        <a:rPr lang="en-US" sz="2400" kern="100" dirty="0">
                          <a:effectLst/>
                        </a:rPr>
                        <a:t>-</a:t>
                      </a:r>
                      <a:r>
                        <a:rPr lang="zh-CN" sz="2400" kern="100" dirty="0">
                          <a:effectLst/>
                        </a:rPr>
                        <a:t>喜</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rgbClr val="217957"/>
                    </a:solidFill>
                  </a:tcPr>
                </a:tc>
                <a:tc>
                  <a:txBody>
                    <a:bodyPr/>
                    <a:lstStyle/>
                    <a:p>
                      <a:pPr algn="just">
                        <a:spcAft>
                          <a:spcPts val="0"/>
                        </a:spcAft>
                      </a:pPr>
                      <a:r>
                        <a:rPr lang="en-US" sz="2400" kern="100">
                          <a:effectLst/>
                        </a:rPr>
                        <a:t>132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116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130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76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92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157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142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726756">
                <a:tc>
                  <a:txBody>
                    <a:bodyPr/>
                    <a:lstStyle/>
                    <a:p>
                      <a:pPr algn="ctr">
                        <a:spcAft>
                          <a:spcPts val="0"/>
                        </a:spcAft>
                      </a:pPr>
                      <a:r>
                        <a:rPr lang="zh-CN" sz="2400" kern="100" dirty="0">
                          <a:effectLst/>
                        </a:rPr>
                        <a:t>怒</a:t>
                      </a:r>
                      <a:r>
                        <a:rPr lang="en-US" sz="2400" kern="100" dirty="0">
                          <a:effectLst/>
                        </a:rPr>
                        <a:t>-</a:t>
                      </a:r>
                      <a:r>
                        <a:rPr lang="zh-CN" sz="2400" kern="100" dirty="0">
                          <a:effectLst/>
                        </a:rPr>
                        <a:t>悲</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rgbClr val="217957"/>
                    </a:solidFill>
                  </a:tcPr>
                </a:tc>
                <a:tc>
                  <a:txBody>
                    <a:bodyPr/>
                    <a:lstStyle/>
                    <a:p>
                      <a:pPr algn="just">
                        <a:spcAft>
                          <a:spcPts val="0"/>
                        </a:spcAft>
                      </a:pPr>
                      <a:r>
                        <a:rPr lang="en-US" sz="2400" kern="100">
                          <a:effectLst/>
                        </a:rPr>
                        <a:t>99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83</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99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97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117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66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67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726756">
                <a:tc>
                  <a:txBody>
                    <a:bodyPr/>
                    <a:lstStyle/>
                    <a:p>
                      <a:pPr algn="ctr">
                        <a:spcAft>
                          <a:spcPts val="0"/>
                        </a:spcAft>
                      </a:pPr>
                      <a:r>
                        <a:rPr lang="zh-CN" sz="2400" kern="100" dirty="0">
                          <a:effectLst/>
                        </a:rPr>
                        <a:t>静</a:t>
                      </a:r>
                      <a:r>
                        <a:rPr lang="en-US" sz="2400" kern="100" dirty="0">
                          <a:effectLst/>
                        </a:rPr>
                        <a:t>-</a:t>
                      </a:r>
                      <a:r>
                        <a:rPr lang="zh-CN" sz="2400" kern="100" dirty="0">
                          <a:effectLst/>
                        </a:rPr>
                        <a:t>喜</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rgbClr val="217957"/>
                    </a:solidFill>
                  </a:tcPr>
                </a:tc>
                <a:tc>
                  <a:txBody>
                    <a:bodyPr/>
                    <a:lstStyle/>
                    <a:p>
                      <a:pPr algn="just">
                        <a:spcAft>
                          <a:spcPts val="0"/>
                        </a:spcAft>
                      </a:pPr>
                      <a:r>
                        <a:rPr lang="en-US" sz="2400" kern="100">
                          <a:effectLst/>
                        </a:rPr>
                        <a:t>126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116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97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119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99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80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726756">
                <a:tc>
                  <a:txBody>
                    <a:bodyPr/>
                    <a:lstStyle/>
                    <a:p>
                      <a:pPr algn="ctr">
                        <a:spcAft>
                          <a:spcPts val="0"/>
                        </a:spcAft>
                      </a:pPr>
                      <a:r>
                        <a:rPr lang="zh-CN" sz="2400" kern="100" dirty="0">
                          <a:effectLst/>
                        </a:rPr>
                        <a:t>静</a:t>
                      </a:r>
                      <a:r>
                        <a:rPr lang="en-US" sz="2400" kern="100" dirty="0">
                          <a:effectLst/>
                        </a:rPr>
                        <a:t>-</a:t>
                      </a:r>
                      <a:r>
                        <a:rPr lang="zh-CN" sz="2400" kern="100" dirty="0">
                          <a:effectLst/>
                        </a:rPr>
                        <a:t>悲</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rgbClr val="217957"/>
                    </a:solidFill>
                  </a:tcPr>
                </a:tc>
                <a:tc>
                  <a:txBody>
                    <a:bodyPr/>
                    <a:lstStyle/>
                    <a:p>
                      <a:pPr algn="just">
                        <a:spcAft>
                          <a:spcPts val="0"/>
                        </a:spcAft>
                      </a:pPr>
                      <a:r>
                        <a:rPr lang="en-US" sz="2400" kern="100">
                          <a:effectLst/>
                        </a:rPr>
                        <a:t>161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151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138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151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133</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137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149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179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164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726756">
                <a:tc>
                  <a:txBody>
                    <a:bodyPr/>
                    <a:lstStyle/>
                    <a:p>
                      <a:pPr algn="ctr">
                        <a:spcAft>
                          <a:spcPts val="0"/>
                        </a:spcAft>
                      </a:pPr>
                      <a:r>
                        <a:rPr lang="zh-CN" sz="2400" kern="100" dirty="0">
                          <a:effectLst/>
                        </a:rPr>
                        <a:t>喜</a:t>
                      </a:r>
                      <a:r>
                        <a:rPr lang="en-US" sz="2400" kern="100" dirty="0">
                          <a:effectLst/>
                        </a:rPr>
                        <a:t>-</a:t>
                      </a:r>
                      <a:r>
                        <a:rPr lang="zh-CN" sz="2400" kern="100" dirty="0">
                          <a:effectLst/>
                        </a:rPr>
                        <a:t>悲</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rgbClr val="217957"/>
                    </a:solidFill>
                  </a:tcPr>
                </a:tc>
                <a:tc>
                  <a:txBody>
                    <a:bodyPr/>
                    <a:lstStyle/>
                    <a:p>
                      <a:pPr algn="just">
                        <a:spcAft>
                          <a:spcPts val="0"/>
                        </a:spcAft>
                      </a:pPr>
                      <a:r>
                        <a:rPr lang="en-US" sz="2400" kern="100">
                          <a:effectLst/>
                        </a:rPr>
                        <a:t>112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94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111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116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110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103</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127</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89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103</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162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145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363378">
                <a:tc>
                  <a:txBody>
                    <a:bodyPr/>
                    <a:lstStyle/>
                    <a:p>
                      <a:pPr algn="ctr">
                        <a:spcAft>
                          <a:spcPts val="0"/>
                        </a:spcAft>
                      </a:pPr>
                      <a:r>
                        <a:rPr lang="zh-CN" sz="2400" kern="100" dirty="0">
                          <a:effectLst/>
                        </a:rPr>
                        <a:t>总计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rgbClr val="217957"/>
                    </a:solidFill>
                  </a:tcPr>
                </a:tc>
                <a:tc>
                  <a:txBody>
                    <a:bodyPr/>
                    <a:lstStyle/>
                    <a:p>
                      <a:pPr algn="just">
                        <a:spcAft>
                          <a:spcPts val="0"/>
                        </a:spcAft>
                      </a:pPr>
                      <a:r>
                        <a:rPr lang="en-US" sz="2400" kern="100">
                          <a:effectLst/>
                        </a:rPr>
                        <a:t>776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779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651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738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709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676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714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758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581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543</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910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859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8"/>
                  </a:ext>
                </a:extLst>
              </a:tr>
            </a:tbl>
          </a:graphicData>
        </a:graphic>
      </p:graphicFrame>
      <p:sp>
        <p:nvSpPr>
          <p:cNvPr id="5" name="矩形 4"/>
          <p:cNvSpPr/>
          <p:nvPr/>
        </p:nvSpPr>
        <p:spPr>
          <a:xfrm>
            <a:off x="3212805" y="5957715"/>
            <a:ext cx="7339584" cy="707886"/>
          </a:xfrm>
          <a:prstGeom prst="rect">
            <a:avLst/>
          </a:prstGeom>
        </p:spPr>
        <p:txBody>
          <a:bodyPr wrap="square">
            <a:spAutoFit/>
          </a:bodyPr>
          <a:lstStyle/>
          <a:p>
            <a:pPr indent="266700" algn="just">
              <a:spcAft>
                <a:spcPts val="0"/>
              </a:spcAft>
            </a:pP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T4</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Pz</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电极</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t</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检验不同电极间不相关特征数也要多于其他电极。</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最终选择</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T3</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T4</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Pz</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三个电极作为与音乐刺激相关的三个电极。</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5900962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flipH="1">
            <a:off x="380077" y="904409"/>
            <a:ext cx="1415772" cy="5202775"/>
          </a:xfrm>
          <a:prstGeom prst="rect">
            <a:avLst/>
          </a:prstGeom>
          <a:noFill/>
        </p:spPr>
        <p:txBody>
          <a:bodyPr vert="eaVert" wrap="square" rtlCol="0">
            <a:spAutoFit/>
          </a:bodyPr>
          <a:lstStyle/>
          <a:p>
            <a:r>
              <a:rPr lang="en-US" altLang="zh-CN" sz="4000" dirty="0">
                <a:solidFill>
                  <a:schemeClr val="bg1"/>
                </a:solidFill>
                <a:latin typeface="微软雅黑" panose="020B0503020204020204" pitchFamily="34" charset="-122"/>
                <a:ea typeface="微软雅黑" panose="020B0503020204020204" pitchFamily="34" charset="-122"/>
              </a:rPr>
              <a:t>SVM</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C4.5</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BP</a:t>
            </a:r>
            <a:r>
              <a:rPr lang="zh-CN" altLang="zh-CN" sz="4000" dirty="0">
                <a:solidFill>
                  <a:schemeClr val="bg1"/>
                </a:solidFill>
                <a:latin typeface="微软雅黑" panose="020B0503020204020204" pitchFamily="34" charset="-122"/>
                <a:ea typeface="微软雅黑" panose="020B0503020204020204" pitchFamily="34" charset="-122"/>
              </a:rPr>
              <a:t>验证降维前后的识别率</a:t>
            </a:r>
            <a:endParaRPr lang="zh-CN" altLang="en-US" sz="4000"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0" y="0"/>
            <a:ext cx="1461066"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4400" dirty="0">
              <a:latin typeface="微软雅黑" panose="020B0503020204020204" pitchFamily="34" charset="-122"/>
              <a:ea typeface="微软雅黑" panose="020B0503020204020204" pitchFamily="34" charset="-122"/>
            </a:endParaRPr>
          </a:p>
        </p:txBody>
      </p:sp>
      <p:sp>
        <p:nvSpPr>
          <p:cNvPr id="8" name="矩形 7"/>
          <p:cNvSpPr/>
          <p:nvPr/>
        </p:nvSpPr>
        <p:spPr>
          <a:xfrm>
            <a:off x="2013438" y="5599352"/>
            <a:ext cx="8915400" cy="1015663"/>
          </a:xfrm>
          <a:prstGeom prst="rect">
            <a:avLst/>
          </a:prstGeom>
        </p:spPr>
        <p:txBody>
          <a:bodyPr wrap="square">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由以上不同分类器对不同电极的识别分析，不论是哪一种识别算法，哪一电极，所选的特征子集超过</a:t>
            </a:r>
            <a:r>
              <a:rPr lang="en-US" altLang="zh-CN" sz="2000" dirty="0">
                <a:latin typeface="微软雅黑" panose="020B0503020204020204" pitchFamily="34" charset="-122"/>
                <a:ea typeface="微软雅黑" panose="020B0503020204020204" pitchFamily="34" charset="-122"/>
              </a:rPr>
              <a:t>10</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维时，识别率皆没有明显提升，甚至会出现下降的趋势。故综合来看，</a:t>
            </a:r>
            <a:r>
              <a:rPr lang="en-US" altLang="zh-CN" sz="2000" dirty="0">
                <a:latin typeface="微软雅黑" panose="020B0503020204020204" pitchFamily="34" charset="-122"/>
                <a:ea typeface="微软雅黑" panose="020B0503020204020204" pitchFamily="34" charset="-122"/>
              </a:rPr>
              <a:t>CFS</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选择的前</a:t>
            </a:r>
            <a:r>
              <a:rPr lang="en-US" altLang="zh-CN" sz="2000" dirty="0">
                <a:latin typeface="微软雅黑" panose="020B0503020204020204" pitchFamily="34" charset="-122"/>
                <a:ea typeface="微软雅黑" panose="020B0503020204020204" pitchFamily="34" charset="-122"/>
              </a:rPr>
              <a:t>10</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维特征对于分类器的识别率相对最高。</a:t>
            </a:r>
            <a:endParaRPr lang="zh-CN" altLang="en-US" sz="2000"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9182726F-EDAE-4796-B185-836A1D5982B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472661" y="3015761"/>
            <a:ext cx="3623338" cy="2632535"/>
          </a:xfrm>
          <a:prstGeom prst="rect">
            <a:avLst/>
          </a:prstGeom>
        </p:spPr>
      </p:pic>
      <p:pic>
        <p:nvPicPr>
          <p:cNvPr id="10" name="图片 9">
            <a:extLst>
              <a:ext uri="{FF2B5EF4-FFF2-40B4-BE49-F238E27FC236}">
                <a16:creationId xmlns:a16="http://schemas.microsoft.com/office/drawing/2014/main" id="{72A830C2-3831-4317-B830-25F042B0DDD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472661" y="104887"/>
            <a:ext cx="3623339" cy="2743821"/>
          </a:xfrm>
          <a:prstGeom prst="rect">
            <a:avLst/>
          </a:prstGeom>
        </p:spPr>
      </p:pic>
      <p:pic>
        <p:nvPicPr>
          <p:cNvPr id="12" name="图片 11">
            <a:extLst>
              <a:ext uri="{FF2B5EF4-FFF2-40B4-BE49-F238E27FC236}">
                <a16:creationId xmlns:a16="http://schemas.microsoft.com/office/drawing/2014/main" id="{C9AAE693-C700-438E-9796-CA30E049C7BF}"/>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672428" y="104887"/>
            <a:ext cx="3623339" cy="2811110"/>
          </a:xfrm>
          <a:prstGeom prst="rect">
            <a:avLst/>
          </a:prstGeom>
        </p:spPr>
      </p:pic>
      <p:pic>
        <p:nvPicPr>
          <p:cNvPr id="13" name="图片 12">
            <a:extLst>
              <a:ext uri="{FF2B5EF4-FFF2-40B4-BE49-F238E27FC236}">
                <a16:creationId xmlns:a16="http://schemas.microsoft.com/office/drawing/2014/main" id="{1B2F9D32-96FA-4615-A5F1-F5DB91492F0D}"/>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6772811" y="3015762"/>
            <a:ext cx="3522956" cy="2632535"/>
          </a:xfrm>
          <a:prstGeom prst="rect">
            <a:avLst/>
          </a:prstGeom>
        </p:spPr>
      </p:pic>
      <p:sp>
        <p:nvSpPr>
          <p:cNvPr id="15" name="矩形 14">
            <a:extLst>
              <a:ext uri="{FF2B5EF4-FFF2-40B4-BE49-F238E27FC236}">
                <a16:creationId xmlns:a16="http://schemas.microsoft.com/office/drawing/2014/main" id="{4C1F49BB-3011-4A6A-976B-0BCD8A127D11}"/>
              </a:ext>
            </a:extLst>
          </p:cNvPr>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49A3C1FB-F951-4F24-AC08-871ED0506A4B}"/>
              </a:ext>
            </a:extLst>
          </p:cNvPr>
          <p:cNvSpPr txBox="1"/>
          <p:nvPr/>
        </p:nvSpPr>
        <p:spPr>
          <a:xfrm flipH="1">
            <a:off x="380076" y="384213"/>
            <a:ext cx="1415772" cy="5722972"/>
          </a:xfrm>
          <a:prstGeom prst="rect">
            <a:avLst/>
          </a:prstGeom>
          <a:noFill/>
        </p:spPr>
        <p:txBody>
          <a:bodyPr vert="eaVert" wrap="square" rtlCol="0">
            <a:spAutoFit/>
          </a:bodyPr>
          <a:lstStyle/>
          <a:p>
            <a:r>
              <a:rPr lang="en-US" altLang="zh-CN" sz="4000" dirty="0">
                <a:solidFill>
                  <a:schemeClr val="bg1"/>
                </a:solidFill>
                <a:latin typeface="微软雅黑" panose="020B0503020204020204" pitchFamily="34" charset="-122"/>
                <a:ea typeface="微软雅黑" panose="020B0503020204020204" pitchFamily="34" charset="-122"/>
              </a:rPr>
              <a:t>SVM</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C4.5</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BP</a:t>
            </a:r>
            <a:r>
              <a:rPr lang="zh-CN" altLang="zh-CN" sz="4000" dirty="0">
                <a:solidFill>
                  <a:schemeClr val="bg1"/>
                </a:solidFill>
                <a:latin typeface="微软雅黑" panose="020B0503020204020204" pitchFamily="34" charset="-122"/>
                <a:ea typeface="微软雅黑" panose="020B0503020204020204" pitchFamily="34" charset="-122"/>
              </a:rPr>
              <a:t> ，</a:t>
            </a:r>
            <a:r>
              <a:rPr lang="en-US" altLang="zh-CN" sz="4000" dirty="0">
                <a:solidFill>
                  <a:schemeClr val="bg1"/>
                </a:solidFill>
                <a:latin typeface="微软雅黑" panose="020B0503020204020204" pitchFamily="34" charset="-122"/>
                <a:ea typeface="微软雅黑" panose="020B0503020204020204" pitchFamily="34" charset="-122"/>
              </a:rPr>
              <a:t>LDA</a:t>
            </a:r>
            <a:r>
              <a:rPr lang="zh-CN" altLang="en-US" sz="4000" dirty="0">
                <a:solidFill>
                  <a:schemeClr val="bg1"/>
                </a:solidFill>
                <a:latin typeface="微软雅黑" panose="020B0503020204020204" pitchFamily="34" charset="-122"/>
                <a:ea typeface="微软雅黑" panose="020B0503020204020204" pitchFamily="34" charset="-122"/>
              </a:rPr>
              <a:t>选择最优特征子集</a:t>
            </a:r>
          </a:p>
        </p:txBody>
      </p:sp>
    </p:spTree>
    <p:extLst>
      <p:ext uri="{BB962C8B-B14F-4D97-AF65-F5344CB8AC3E}">
        <p14:creationId xmlns:p14="http://schemas.microsoft.com/office/powerpoint/2010/main" val="824063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矩形 4"/>
          <p:cNvSpPr/>
          <p:nvPr/>
        </p:nvSpPr>
        <p:spPr>
          <a:xfrm>
            <a:off x="-10999" y="0"/>
            <a:ext cx="4131717"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16" y="3549025"/>
            <a:ext cx="4009751" cy="3223260"/>
          </a:xfrm>
          <a:prstGeom prst="rect">
            <a:avLst/>
          </a:prstGeom>
        </p:spPr>
      </p:pic>
      <p:sp>
        <p:nvSpPr>
          <p:cNvPr id="11" name="文本框 10"/>
          <p:cNvSpPr txBox="1"/>
          <p:nvPr/>
        </p:nvSpPr>
        <p:spPr>
          <a:xfrm>
            <a:off x="654831" y="1065769"/>
            <a:ext cx="2723823" cy="646331"/>
          </a:xfrm>
          <a:prstGeom prst="rect">
            <a:avLst/>
          </a:prstGeom>
          <a:noFill/>
        </p:spPr>
        <p:txBody>
          <a:bodyPr wrap="none" rtlCol="0">
            <a:spAutoFit/>
          </a:bodyPr>
          <a:lstStyle/>
          <a:p>
            <a:r>
              <a:rPr lang="zh-CN" altLang="zh-CN" sz="3600" b="1" dirty="0">
                <a:solidFill>
                  <a:srgbClr val="7F7F7F"/>
                </a:solidFill>
                <a:latin typeface="Arial Unicode MS" panose="020B0604020202020204" pitchFamily="34" charset="-122"/>
                <a:ea typeface="Arial Unicode MS" panose="020B0604020202020204" pitchFamily="34" charset="-122"/>
                <a:cs typeface="Arial Unicode MS" panose="020B0604020202020204" pitchFamily="34" charset="-122"/>
                <a:sym typeface="Calibri" panose="020F0502020204030204" pitchFamily="34" charset="0"/>
              </a:rPr>
              <a:t>CONTENTS</a:t>
            </a:r>
            <a:endParaRPr lang="zh-CN" altLang="en-US" sz="36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16" name="矩形 115"/>
          <p:cNvSpPr/>
          <p:nvPr/>
        </p:nvSpPr>
        <p:spPr>
          <a:xfrm>
            <a:off x="6079602" y="843589"/>
            <a:ext cx="5297644" cy="612000"/>
          </a:xfrm>
          <a:prstGeom prst="rect">
            <a:avLst/>
          </a:prstGeom>
          <a:solidFill>
            <a:srgbClr val="1348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9" name="矩形 118"/>
          <p:cNvSpPr/>
          <p:nvPr/>
        </p:nvSpPr>
        <p:spPr>
          <a:xfrm>
            <a:off x="6074193" y="4344905"/>
            <a:ext cx="5297643" cy="612000"/>
          </a:xfrm>
          <a:prstGeom prst="rect">
            <a:avLst/>
          </a:prstGeom>
          <a:solidFill>
            <a:srgbClr val="1348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dirty="0">
                <a:solidFill>
                  <a:schemeClr val="bg1"/>
                </a:solidFill>
                <a:latin typeface="微软雅黑" panose="020B0503020204020204" pitchFamily="34" charset="-122"/>
                <a:ea typeface="微软雅黑" panose="020B0503020204020204" pitchFamily="34" charset="-122"/>
              </a:rPr>
              <a:t>情感识别系统</a:t>
            </a:r>
          </a:p>
        </p:txBody>
      </p:sp>
      <p:sp>
        <p:nvSpPr>
          <p:cNvPr id="146" name="文本框 145"/>
          <p:cNvSpPr txBox="1"/>
          <p:nvPr/>
        </p:nvSpPr>
        <p:spPr>
          <a:xfrm>
            <a:off x="6194846" y="854202"/>
            <a:ext cx="1107996" cy="646331"/>
          </a:xfrm>
          <a:prstGeom prst="rect">
            <a:avLst/>
          </a:prstGeom>
          <a:noFill/>
        </p:spPr>
        <p:txBody>
          <a:bodyPr wrap="none" rtlCol="0">
            <a:spAutoFit/>
          </a:bodyPr>
          <a:lstStyle/>
          <a:p>
            <a:r>
              <a:rPr lang="zh-CN" altLang="en-US" sz="3600" dirty="0">
                <a:solidFill>
                  <a:schemeClr val="bg1"/>
                </a:solidFill>
                <a:latin typeface="微软雅黑" panose="020B0503020204020204" pitchFamily="34" charset="-122"/>
                <a:ea typeface="微软雅黑" panose="020B0503020204020204" pitchFamily="34" charset="-122"/>
              </a:rPr>
              <a:t>引言</a:t>
            </a:r>
          </a:p>
        </p:txBody>
      </p:sp>
      <p:sp>
        <p:nvSpPr>
          <p:cNvPr id="152" name="椭圆 151"/>
          <p:cNvSpPr/>
          <p:nvPr/>
        </p:nvSpPr>
        <p:spPr>
          <a:xfrm>
            <a:off x="4911927" y="553793"/>
            <a:ext cx="1007592" cy="1023952"/>
          </a:xfrm>
          <a:prstGeom prst="ellipse">
            <a:avLst/>
          </a:prstGeom>
          <a:noFill/>
          <a:ln w="6350" cmpd="sng">
            <a:solidFill>
              <a:srgbClr val="F7964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FFFFFF"/>
              </a:solidFill>
            </a:endParaRPr>
          </a:p>
        </p:txBody>
      </p:sp>
      <p:grpSp>
        <p:nvGrpSpPr>
          <p:cNvPr id="4" name="组合 3">
            <a:extLst>
              <a:ext uri="{FF2B5EF4-FFF2-40B4-BE49-F238E27FC236}">
                <a16:creationId xmlns:a16="http://schemas.microsoft.com/office/drawing/2014/main" id="{84FB78CD-1999-480F-8EC2-B20764A3BA97}"/>
              </a:ext>
            </a:extLst>
          </p:cNvPr>
          <p:cNvGrpSpPr/>
          <p:nvPr/>
        </p:nvGrpSpPr>
        <p:grpSpPr>
          <a:xfrm>
            <a:off x="4955651" y="2968765"/>
            <a:ext cx="6416185" cy="1481964"/>
            <a:chOff x="4961061" y="3336138"/>
            <a:chExt cx="6416185" cy="1481964"/>
          </a:xfrm>
        </p:grpSpPr>
        <p:sp>
          <p:nvSpPr>
            <p:cNvPr id="117" name="矩形 116"/>
            <p:cNvSpPr/>
            <p:nvPr/>
          </p:nvSpPr>
          <p:spPr>
            <a:xfrm>
              <a:off x="6079602" y="3617772"/>
              <a:ext cx="5297644" cy="612000"/>
            </a:xfrm>
            <a:prstGeom prst="rect">
              <a:avLst/>
            </a:prstGeom>
            <a:solidFill>
              <a:srgbClr val="1348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a:off x="6079601" y="3617773"/>
              <a:ext cx="5297645" cy="1200329"/>
            </a:xfrm>
            <a:prstGeom prst="rect">
              <a:avLst/>
            </a:prstGeom>
          </p:spPr>
          <p:txBody>
            <a:bodyPr wrap="square">
              <a:spAutoFit/>
            </a:bodyPr>
            <a:lstStyle/>
            <a:p>
              <a:r>
                <a:rPr lang="zh-CN" altLang="en-US" sz="3600" dirty="0">
                  <a:solidFill>
                    <a:schemeClr val="bg1"/>
                  </a:solidFill>
                  <a:latin typeface="微软雅黑" panose="020B0503020204020204" pitchFamily="34" charset="-122"/>
                  <a:ea typeface="微软雅黑" panose="020B0503020204020204" pitchFamily="34" charset="-122"/>
                </a:rPr>
                <a:t>音频引起的脑电信号分析分析</a:t>
              </a:r>
            </a:p>
          </p:txBody>
        </p:sp>
        <p:pic>
          <p:nvPicPr>
            <p:cNvPr id="153" name="图片 1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1061" y="3483860"/>
              <a:ext cx="867459" cy="797060"/>
            </a:xfrm>
            <a:prstGeom prst="rect">
              <a:avLst/>
            </a:prstGeom>
          </p:spPr>
        </p:pic>
        <p:sp>
          <p:nvSpPr>
            <p:cNvPr id="155" name="椭圆 154"/>
            <p:cNvSpPr/>
            <p:nvPr/>
          </p:nvSpPr>
          <p:spPr>
            <a:xfrm>
              <a:off x="4961061" y="3336138"/>
              <a:ext cx="1007592" cy="1023952"/>
            </a:xfrm>
            <a:prstGeom prst="ellipse">
              <a:avLst/>
            </a:prstGeom>
            <a:noFill/>
            <a:ln w="6350" cmpd="sng">
              <a:solidFill>
                <a:srgbClr val="92CCD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FFFFFF"/>
                </a:solidFill>
              </a:endParaRPr>
            </a:p>
          </p:txBody>
        </p:sp>
      </p:grpSp>
      <p:sp>
        <p:nvSpPr>
          <p:cNvPr id="156" name="椭圆 155"/>
          <p:cNvSpPr/>
          <p:nvPr/>
        </p:nvSpPr>
        <p:spPr>
          <a:xfrm>
            <a:off x="4961061" y="4209770"/>
            <a:ext cx="1007592" cy="1023952"/>
          </a:xfrm>
          <a:prstGeom prst="ellipse">
            <a:avLst/>
          </a:prstGeom>
          <a:noFill/>
          <a:ln w="6350" cmpd="sng">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FFFFFF"/>
              </a:solidFill>
            </a:endParaRPr>
          </a:p>
        </p:txBody>
      </p:sp>
      <p:sp>
        <p:nvSpPr>
          <p:cNvPr id="111" name="矩形 848"/>
          <p:cNvSpPr>
            <a:spLocks noChangeArrowheads="1"/>
          </p:cNvSpPr>
          <p:nvPr/>
        </p:nvSpPr>
        <p:spPr bwMode="auto">
          <a:xfrm>
            <a:off x="5919519" y="2094534"/>
            <a:ext cx="37893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2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Your text here</a:t>
            </a:r>
            <a:endParaRPr lang="zh-CN" altLang="en-US"/>
          </a:p>
        </p:txBody>
      </p:sp>
      <p:sp>
        <p:nvSpPr>
          <p:cNvPr id="118" name="矩形 117"/>
          <p:cNvSpPr/>
          <p:nvPr/>
        </p:nvSpPr>
        <p:spPr>
          <a:xfrm>
            <a:off x="6079602" y="2027876"/>
            <a:ext cx="5297644" cy="612000"/>
          </a:xfrm>
          <a:prstGeom prst="rect">
            <a:avLst/>
          </a:prstGeom>
          <a:solidFill>
            <a:srgbClr val="1348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a:off x="6079602" y="2004382"/>
            <a:ext cx="5486322" cy="646331"/>
          </a:xfrm>
          <a:prstGeom prst="rect">
            <a:avLst/>
          </a:prstGeom>
        </p:spPr>
        <p:txBody>
          <a:bodyPr wrap="square">
            <a:spAutoFit/>
          </a:bodyPr>
          <a:lstStyle/>
          <a:p>
            <a:r>
              <a:rPr lang="zh-CN" altLang="en-US" sz="3600" dirty="0">
                <a:solidFill>
                  <a:schemeClr val="bg1"/>
                </a:solidFill>
                <a:latin typeface="微软雅黑" panose="020B0503020204020204" pitchFamily="34" charset="-122"/>
                <a:ea typeface="微软雅黑" panose="020B0503020204020204" pitchFamily="34" charset="-122"/>
              </a:rPr>
              <a:t>音频信号</a:t>
            </a:r>
            <a:r>
              <a:rPr lang="zh-CN" altLang="zh-CN" sz="3600" dirty="0">
                <a:solidFill>
                  <a:schemeClr val="bg1"/>
                </a:solidFill>
                <a:latin typeface="微软雅黑" panose="020B0503020204020204" pitchFamily="34" charset="-122"/>
                <a:ea typeface="微软雅黑" panose="020B0503020204020204" pitchFamily="34" charset="-122"/>
              </a:rPr>
              <a:t>情感识别</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154" name="椭圆 153"/>
          <p:cNvSpPr/>
          <p:nvPr/>
        </p:nvSpPr>
        <p:spPr>
          <a:xfrm>
            <a:off x="4911927" y="1764050"/>
            <a:ext cx="1007592" cy="1023952"/>
          </a:xfrm>
          <a:prstGeom prst="ellipse">
            <a:avLst/>
          </a:prstGeom>
          <a:noFill/>
          <a:ln w="6350" cmpd="sng">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FFFFFF"/>
              </a:solidFill>
            </a:endParaRPr>
          </a:p>
        </p:txBody>
      </p:sp>
      <p:pic>
        <p:nvPicPr>
          <p:cNvPr id="159" name="图片 1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44070" y="1852985"/>
            <a:ext cx="441574" cy="883147"/>
          </a:xfrm>
          <a:prstGeom prst="rect">
            <a:avLst/>
          </a:prstGeom>
        </p:spPr>
      </p:pic>
      <p:pic>
        <p:nvPicPr>
          <p:cNvPr id="160" name="图片 15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09423" y="715688"/>
            <a:ext cx="777632" cy="760621"/>
          </a:xfrm>
          <a:prstGeom prst="rect">
            <a:avLst/>
          </a:prstGeom>
        </p:spPr>
      </p:pic>
      <p:sp>
        <p:nvSpPr>
          <p:cNvPr id="22" name="矩形 21">
            <a:extLst>
              <a:ext uri="{FF2B5EF4-FFF2-40B4-BE49-F238E27FC236}">
                <a16:creationId xmlns:a16="http://schemas.microsoft.com/office/drawing/2014/main" id="{9A77F535-326E-469E-BFDD-203153505864}"/>
              </a:ext>
            </a:extLst>
          </p:cNvPr>
          <p:cNvSpPr/>
          <p:nvPr/>
        </p:nvSpPr>
        <p:spPr>
          <a:xfrm>
            <a:off x="6090490" y="5704892"/>
            <a:ext cx="5297643" cy="612000"/>
          </a:xfrm>
          <a:prstGeom prst="rect">
            <a:avLst/>
          </a:prstGeom>
          <a:solidFill>
            <a:srgbClr val="1348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dirty="0">
                <a:solidFill>
                  <a:schemeClr val="bg1"/>
                </a:solidFill>
                <a:latin typeface="微软雅黑" panose="020B0503020204020204" pitchFamily="34" charset="-122"/>
                <a:ea typeface="微软雅黑" panose="020B0503020204020204" pitchFamily="34" charset="-122"/>
              </a:rPr>
              <a:t>结论</a:t>
            </a:r>
          </a:p>
        </p:txBody>
      </p:sp>
      <p:pic>
        <p:nvPicPr>
          <p:cNvPr id="23" name="图片 22">
            <a:extLst>
              <a:ext uri="{FF2B5EF4-FFF2-40B4-BE49-F238E27FC236}">
                <a16:creationId xmlns:a16="http://schemas.microsoft.com/office/drawing/2014/main" id="{7388A8A1-32D5-4C3F-9BB1-3113BD9FEBA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97260" y="5583403"/>
            <a:ext cx="822259" cy="657807"/>
          </a:xfrm>
          <a:prstGeom prst="rect">
            <a:avLst/>
          </a:prstGeom>
        </p:spPr>
      </p:pic>
      <p:sp>
        <p:nvSpPr>
          <p:cNvPr id="24" name="椭圆 23">
            <a:extLst>
              <a:ext uri="{FF2B5EF4-FFF2-40B4-BE49-F238E27FC236}">
                <a16:creationId xmlns:a16="http://schemas.microsoft.com/office/drawing/2014/main" id="{DEF4ADCD-AC54-4280-8E6D-5314218555AD}"/>
              </a:ext>
            </a:extLst>
          </p:cNvPr>
          <p:cNvSpPr/>
          <p:nvPr/>
        </p:nvSpPr>
        <p:spPr>
          <a:xfrm>
            <a:off x="4973813" y="5498916"/>
            <a:ext cx="1007592" cy="1023952"/>
          </a:xfrm>
          <a:prstGeom prst="ellipse">
            <a:avLst/>
          </a:prstGeom>
          <a:noFill/>
          <a:ln w="6350" cmpd="sng">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FFFFFF"/>
              </a:solidFill>
            </a:endParaRPr>
          </a:p>
        </p:txBody>
      </p:sp>
      <p:pic>
        <p:nvPicPr>
          <p:cNvPr id="8" name="图片 7">
            <a:extLst>
              <a:ext uri="{FF2B5EF4-FFF2-40B4-BE49-F238E27FC236}">
                <a16:creationId xmlns:a16="http://schemas.microsoft.com/office/drawing/2014/main" id="{19E968D0-D588-4E9B-8F56-E2A06E0B72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44609" y="4330979"/>
            <a:ext cx="829676" cy="829676"/>
          </a:xfrm>
          <a:prstGeom prst="rect">
            <a:avLst/>
          </a:prstGeom>
        </p:spPr>
      </p:pic>
    </p:spTree>
    <p:extLst>
      <p:ext uri="{BB962C8B-B14F-4D97-AF65-F5344CB8AC3E}">
        <p14:creationId xmlns:p14="http://schemas.microsoft.com/office/powerpoint/2010/main" val="18085061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908" y="1697676"/>
            <a:ext cx="5791508" cy="4842995"/>
          </a:xfrm>
          <a:prstGeom prst="rect">
            <a:avLst/>
          </a:prstGeom>
        </p:spPr>
      </p:pic>
      <p:sp>
        <p:nvSpPr>
          <p:cNvPr id="5" name="矩形 4"/>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T3</a:t>
            </a:r>
            <a:r>
              <a:rPr lang="zh-CN" altLang="zh-CN" sz="4400" dirty="0"/>
              <a:t>，</a:t>
            </a:r>
            <a:r>
              <a:rPr lang="en-US" altLang="zh-CN" sz="4400" dirty="0"/>
              <a:t>T4</a:t>
            </a:r>
            <a:r>
              <a:rPr lang="zh-CN" altLang="zh-CN" sz="4400" dirty="0"/>
              <a:t>，</a:t>
            </a:r>
            <a:r>
              <a:rPr lang="en-US" altLang="zh-CN" sz="4400" dirty="0" err="1"/>
              <a:t>Pz</a:t>
            </a:r>
            <a:r>
              <a:rPr lang="zh-CN" altLang="zh-CN" sz="4400" dirty="0"/>
              <a:t>不同</a:t>
            </a:r>
            <a:r>
              <a:rPr lang="zh-CN" altLang="en-US" sz="4400" dirty="0"/>
              <a:t>电极</a:t>
            </a:r>
            <a:r>
              <a:rPr lang="zh-CN" altLang="zh-CN" sz="4400" dirty="0"/>
              <a:t>的</a:t>
            </a:r>
            <a:r>
              <a:rPr lang="zh-CN" altLang="en-US" sz="4400" dirty="0"/>
              <a:t>最优子集的</a:t>
            </a:r>
            <a:r>
              <a:rPr lang="zh-CN" altLang="zh-CN" sz="4400" dirty="0"/>
              <a:t>频数</a:t>
            </a:r>
            <a:endParaRPr lang="zh-CN" altLang="zh-CN" sz="4400" dirty="0">
              <a:latin typeface="微软雅黑" panose="020B0503020204020204" pitchFamily="34" charset="-122"/>
              <a:ea typeface="微软雅黑" panose="020B0503020204020204" pitchFamily="34" charset="-122"/>
            </a:endParaRPr>
          </a:p>
        </p:txBody>
      </p:sp>
      <p:sp>
        <p:nvSpPr>
          <p:cNvPr id="6" name="矩形 5"/>
          <p:cNvSpPr/>
          <p:nvPr/>
        </p:nvSpPr>
        <p:spPr>
          <a:xfrm>
            <a:off x="7391400" y="2226348"/>
            <a:ext cx="4093464" cy="3785652"/>
          </a:xfrm>
          <a:prstGeom prst="rect">
            <a:avLst/>
          </a:prstGeom>
        </p:spPr>
        <p:txBody>
          <a:bodyPr wrap="square">
            <a:spAutoFit/>
          </a:bodyPr>
          <a:lstStyle/>
          <a:p>
            <a:pPr indent="266700" algn="just">
              <a:spcAft>
                <a:spcPts val="0"/>
              </a:spcAft>
            </a:pP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CFS</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选择的特征频数较高的有</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4</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alpha</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波中心频率）、</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8</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thalt</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波均值）、</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10</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thalt</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波中心频率）、</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14</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dalt</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波均值）、</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16</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dalt</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波中心频率）、</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17</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dalt</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波最大功率）、</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20</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K</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熵）、</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21</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（近似熵）、</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22</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（最大李雅普诺夫指数）、</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24</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C0</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复杂度）、</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25</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（谱熵）、</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26</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lz</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复杂度）。选择出的特征包括</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6</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维线性特征，和</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6</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维非线性特征，这</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12</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维特征就是对于与大多数受众来说比较有效的特征组合。</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76558" y="0"/>
            <a:ext cx="1508760" cy="1508760"/>
          </a:xfrm>
          <a:prstGeom prst="rect">
            <a:avLst/>
          </a:prstGeom>
        </p:spPr>
      </p:pic>
      <p:pic>
        <p:nvPicPr>
          <p:cNvPr id="8" name="图片 7"/>
          <p:cNvPicPr>
            <a:picLocks noChangeAspect="1"/>
          </p:cNvPicPr>
          <p:nvPr/>
        </p:nvPicPr>
        <p:blipFill rotWithShape="1">
          <a:blip r:embed="rId4" cstate="print">
            <a:extLst>
              <a:ext uri="{28A0092B-C50C-407E-A947-70E740481C1C}">
                <a14:useLocalDpi xmlns:a14="http://schemas.microsoft.com/office/drawing/2010/main" val="0"/>
              </a:ext>
            </a:extLst>
          </a:blip>
          <a:srcRect l="5214" t="4926" r="49768" b="7776"/>
          <a:stretch/>
        </p:blipFill>
        <p:spPr>
          <a:xfrm>
            <a:off x="0" y="5166000"/>
            <a:ext cx="1234526" cy="1692000"/>
          </a:xfrm>
          <a:prstGeom prst="rect">
            <a:avLst/>
          </a:prstGeom>
        </p:spPr>
      </p:pic>
    </p:spTree>
    <p:extLst>
      <p:ext uri="{BB962C8B-B14F-4D97-AF65-F5344CB8AC3E}">
        <p14:creationId xmlns:p14="http://schemas.microsoft.com/office/powerpoint/2010/main" val="722230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flipH="1">
            <a:off x="143689" y="75545"/>
            <a:ext cx="1415772" cy="5465367"/>
          </a:xfrm>
          <a:prstGeom prst="rect">
            <a:avLst/>
          </a:prstGeom>
          <a:noFill/>
        </p:spPr>
        <p:txBody>
          <a:bodyPr vert="eaVert" wrap="square" rtlCol="0">
            <a:spAutoFit/>
          </a:bodyPr>
          <a:lstStyle/>
          <a:p>
            <a:pPr algn="ctr"/>
            <a:r>
              <a:rPr lang="zh-CN" altLang="zh-CN" sz="4000" dirty="0">
                <a:solidFill>
                  <a:schemeClr val="bg1"/>
                </a:solidFill>
                <a:latin typeface="微软雅黑" panose="020B0503020204020204" pitchFamily="34" charset="-122"/>
                <a:ea typeface="微软雅黑" panose="020B0503020204020204" pitchFamily="34" charset="-122"/>
              </a:rPr>
              <a:t>线性特征</a:t>
            </a:r>
            <a:r>
              <a:rPr lang="en-US" altLang="zh-CN" sz="4000" dirty="0">
                <a:solidFill>
                  <a:schemeClr val="bg1"/>
                </a:solidFill>
                <a:latin typeface="微软雅黑" panose="020B0503020204020204" pitchFamily="34" charset="-122"/>
                <a:ea typeface="微软雅黑" panose="020B0503020204020204" pitchFamily="34" charset="-122"/>
              </a:rPr>
              <a:t>——</a:t>
            </a:r>
            <a:r>
              <a:rPr lang="zh-CN" altLang="en-US" sz="4000" dirty="0">
                <a:solidFill>
                  <a:schemeClr val="bg1"/>
                </a:solidFill>
                <a:latin typeface="微软雅黑" panose="020B0503020204020204" pitchFamily="34" charset="-122"/>
                <a:ea typeface="微软雅黑" panose="020B0503020204020204" pitchFamily="34" charset="-122"/>
              </a:rPr>
              <a:t>脑地形图分析</a:t>
            </a:r>
          </a:p>
        </p:txBody>
      </p:sp>
      <p:sp>
        <p:nvSpPr>
          <p:cNvPr id="5" name="矩形 4"/>
          <p:cNvSpPr/>
          <p:nvPr/>
        </p:nvSpPr>
        <p:spPr>
          <a:xfrm>
            <a:off x="8963261" y="865634"/>
            <a:ext cx="2951369" cy="4985980"/>
          </a:xfrm>
          <a:prstGeom prst="rect">
            <a:avLst/>
          </a:prstGeom>
        </p:spPr>
        <p:txBody>
          <a:bodyPr wrap="square">
            <a:spAutoFit/>
          </a:bodyPr>
          <a:lstStyle/>
          <a:p>
            <a:pPr indent="228600" algn="just">
              <a:spcAft>
                <a:spcPts val="0"/>
              </a:spcAft>
            </a:pP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利用小波对</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15</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组数据进行分频段（</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Thalt</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Alpha</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Belta</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）处理；接着对不同情绪不同频段的数据进行叠加平均；最后导入</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EEGLAB</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进行处理并画出脑地形图。实验用了以上所提到的与情绪相关的十二个电极。</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228600" algn="just"/>
            <a:r>
              <a:rPr lang="zh-CN" altLang="zh-CN" sz="2000" dirty="0">
                <a:latin typeface="微软雅黑" panose="020B0503020204020204" pitchFamily="34" charset="-122"/>
                <a:ea typeface="微软雅黑" panose="020B0503020204020204" pitchFamily="34" charset="-122"/>
              </a:rPr>
              <a:t>从不同频段来看，受众听不同感情的音乐，</a:t>
            </a:r>
            <a:r>
              <a:rPr lang="en-US" altLang="zh-CN" sz="2000" dirty="0">
                <a:latin typeface="微软雅黑" panose="020B0503020204020204" pitchFamily="34" charset="-122"/>
                <a:ea typeface="微软雅黑" panose="020B0503020204020204" pitchFamily="34" charset="-122"/>
              </a:rPr>
              <a:t>Alpha</a:t>
            </a:r>
            <a:r>
              <a:rPr lang="zh-CN" altLang="zh-CN" sz="2000" dirty="0">
                <a:latin typeface="微软雅黑" panose="020B0503020204020204" pitchFamily="34" charset="-122"/>
                <a:ea typeface="微软雅黑" panose="020B0503020204020204" pitchFamily="34" charset="-122"/>
              </a:rPr>
              <a:t>频段变化较大。这可能说明，在听不同情感的音乐时，</a:t>
            </a:r>
            <a:r>
              <a:rPr lang="en-US" altLang="zh-CN" sz="2000" dirty="0">
                <a:latin typeface="微软雅黑" panose="020B0503020204020204" pitchFamily="34" charset="-122"/>
                <a:ea typeface="微软雅黑" panose="020B0503020204020204" pitchFamily="34" charset="-122"/>
              </a:rPr>
              <a:t>Alpha</a:t>
            </a:r>
            <a:r>
              <a:rPr lang="zh-CN" altLang="zh-CN" sz="2000" dirty="0">
                <a:latin typeface="微软雅黑" panose="020B0503020204020204" pitchFamily="34" charset="-122"/>
                <a:ea typeface="微软雅黑" panose="020B0503020204020204" pitchFamily="34" charset="-122"/>
              </a:rPr>
              <a:t>频段活动较强</a:t>
            </a:r>
            <a:r>
              <a:rPr lang="zh-CN" altLang="zh-CN" dirty="0"/>
              <a:t>。</a:t>
            </a:r>
          </a:p>
          <a:p>
            <a:pPr indent="228600" algn="just">
              <a:spcAft>
                <a:spcPts val="0"/>
              </a:spcAft>
            </a:pPr>
            <a:endParaRPr lang="zh-CN" altLang="zh-CN" kern="100" dirty="0">
              <a:latin typeface="Calibri" panose="020F0502020204030204" pitchFamily="34" charset="0"/>
              <a:cs typeface="Times New Roman" panose="02020603050405020304" pitchFamily="18" charset="0"/>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370" y="5339459"/>
            <a:ext cx="1442996" cy="1442996"/>
          </a:xfrm>
          <a:prstGeom prst="rect">
            <a:avLst/>
          </a:prstGeom>
        </p:spPr>
      </p:pic>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l="49912" t="8176" r="-49"/>
          <a:stretch/>
        </p:blipFill>
        <p:spPr>
          <a:xfrm>
            <a:off x="10963662" y="5258011"/>
            <a:ext cx="1084649" cy="1404000"/>
          </a:xfrm>
          <a:prstGeom prst="rect">
            <a:avLst/>
          </a:prstGeom>
        </p:spPr>
      </p:pic>
      <p:pic>
        <p:nvPicPr>
          <p:cNvPr id="8" name="图片 7">
            <a:extLst>
              <a:ext uri="{FF2B5EF4-FFF2-40B4-BE49-F238E27FC236}">
                <a16:creationId xmlns:a16="http://schemas.microsoft.com/office/drawing/2014/main" id="{EE9E7688-9805-4E66-BFBF-81DD86FA97C8}"/>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871328" y="431359"/>
            <a:ext cx="6958252" cy="6230652"/>
          </a:xfrm>
          <a:prstGeom prst="rect">
            <a:avLst/>
          </a:prstGeom>
        </p:spPr>
      </p:pic>
    </p:spTree>
    <p:extLst>
      <p:ext uri="{BB962C8B-B14F-4D97-AF65-F5344CB8AC3E}">
        <p14:creationId xmlns:p14="http://schemas.microsoft.com/office/powerpoint/2010/main" val="355725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3" name="矩形 2"/>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flipH="1">
            <a:off x="466750" y="827612"/>
            <a:ext cx="800219" cy="5202775"/>
          </a:xfrm>
          <a:prstGeom prst="rect">
            <a:avLst/>
          </a:prstGeom>
          <a:noFill/>
        </p:spPr>
        <p:txBody>
          <a:bodyPr vert="eaVert" wrap="square" rtlCol="0">
            <a:spAutoFit/>
          </a:bodyPr>
          <a:lstStyle/>
          <a:p>
            <a:pPr algn="ctr"/>
            <a:r>
              <a:rPr lang="zh-CN" altLang="en-US" sz="4000" dirty="0">
                <a:solidFill>
                  <a:schemeClr val="bg1"/>
                </a:solidFill>
                <a:latin typeface="微软雅黑" panose="020B0503020204020204" pitchFamily="34" charset="-122"/>
                <a:ea typeface="微软雅黑" panose="020B0503020204020204" pitchFamily="34" charset="-122"/>
              </a:rPr>
              <a:t>非</a:t>
            </a:r>
            <a:r>
              <a:rPr lang="zh-CN" altLang="zh-CN" sz="4000" dirty="0">
                <a:solidFill>
                  <a:schemeClr val="bg1"/>
                </a:solidFill>
                <a:latin typeface="微软雅黑" panose="020B0503020204020204" pitchFamily="34" charset="-122"/>
                <a:ea typeface="微软雅黑" panose="020B0503020204020204" pitchFamily="34" charset="-122"/>
              </a:rPr>
              <a:t>线性特征</a:t>
            </a:r>
            <a:r>
              <a:rPr lang="zh-CN" altLang="en-US" sz="4000" dirty="0">
                <a:solidFill>
                  <a:schemeClr val="bg1"/>
                </a:solidFill>
                <a:latin typeface="微软雅黑" panose="020B0503020204020204" pitchFamily="34" charset="-122"/>
                <a:ea typeface="微软雅黑" panose="020B0503020204020204" pitchFamily="34" charset="-122"/>
              </a:rPr>
              <a:t>分析</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936" y="100585"/>
            <a:ext cx="9424416" cy="5400216"/>
          </a:xfrm>
          <a:prstGeom prst="rect">
            <a:avLst/>
          </a:prstGeom>
        </p:spPr>
      </p:pic>
      <p:sp>
        <p:nvSpPr>
          <p:cNvPr id="8" name="矩形 7"/>
          <p:cNvSpPr/>
          <p:nvPr/>
        </p:nvSpPr>
        <p:spPr>
          <a:xfrm>
            <a:off x="1908048" y="5430222"/>
            <a:ext cx="10219944" cy="1200329"/>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对于</a:t>
            </a:r>
            <a:r>
              <a:rPr lang="en-US" altLang="zh-CN" dirty="0" err="1">
                <a:latin typeface="微软雅黑" panose="020B0503020204020204" pitchFamily="34" charset="-122"/>
                <a:ea typeface="微软雅黑" panose="020B0503020204020204" pitchFamily="34" charset="-122"/>
                <a:cs typeface="Times New Roman" panose="02020603050405020304" pitchFamily="18" charset="0"/>
              </a:rPr>
              <a:t>Pz</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电极，其</a:t>
            </a:r>
            <a:r>
              <a:rPr lang="en-US" altLang="zh-CN" dirty="0">
                <a:latin typeface="微软雅黑" panose="020B0503020204020204" pitchFamily="34" charset="-122"/>
                <a:ea typeface="微软雅黑" panose="020B0503020204020204" pitchFamily="34" charset="-122"/>
              </a:rPr>
              <a:t>C0</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复杂度对于二维情绪模型中效价维辨别度比较明显，愤怒和悲伤的效价维得分比较低，在</a:t>
            </a:r>
            <a:r>
              <a:rPr lang="en-US" altLang="zh-CN" dirty="0">
                <a:latin typeface="微软雅黑" panose="020B0503020204020204" pitchFamily="34" charset="-122"/>
                <a:ea typeface="微软雅黑" panose="020B0503020204020204" pitchFamily="34" charset="-122"/>
              </a:rPr>
              <a:t>C0</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复杂度多分布于较低数值段，喜悦和评价效价维得分比较高，在</a:t>
            </a:r>
            <a:r>
              <a:rPr lang="en-US" altLang="zh-CN" dirty="0">
                <a:latin typeface="微软雅黑" panose="020B0503020204020204" pitchFamily="34" charset="-122"/>
                <a:ea typeface="微软雅黑" panose="020B0503020204020204" pitchFamily="34" charset="-122"/>
              </a:rPr>
              <a:t>C0</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复杂度多分布于较高数值段；</a:t>
            </a:r>
            <a:r>
              <a:rPr lang="en-US" altLang="zh-CN" dirty="0">
                <a:latin typeface="微软雅黑" panose="020B0503020204020204" pitchFamily="34" charset="-122"/>
                <a:ea typeface="微软雅黑" panose="020B0503020204020204" pitchFamily="34" charset="-122"/>
              </a:rPr>
              <a:t> k</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熵和</a:t>
            </a:r>
            <a:r>
              <a:rPr lang="en-US" altLang="zh-CN" dirty="0">
                <a:latin typeface="微软雅黑" panose="020B0503020204020204" pitchFamily="34" charset="-122"/>
                <a:ea typeface="微软雅黑" panose="020B0503020204020204" pitchFamily="34" charset="-122"/>
              </a:rPr>
              <a:t>LZ</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复杂度在激活维得分较低情感（平静和悲伤）的数值多集中在较低数值，激活维得分较高情感（愤怒和喜悦）的数值多集中在较高数值</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74" y="5099307"/>
            <a:ext cx="1627090" cy="1627090"/>
          </a:xfrm>
          <a:prstGeom prst="rect">
            <a:avLst/>
          </a:prstGeom>
        </p:spPr>
      </p:pic>
    </p:spTree>
    <p:extLst>
      <p:ext uri="{BB962C8B-B14F-4D97-AF65-F5344CB8AC3E}">
        <p14:creationId xmlns:p14="http://schemas.microsoft.com/office/powerpoint/2010/main" val="39281966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4936" y="0"/>
            <a:ext cx="9689592" cy="5271266"/>
          </a:xfrm>
          <a:prstGeom prst="rect">
            <a:avLst/>
          </a:prstGeom>
        </p:spPr>
      </p:pic>
      <p:sp>
        <p:nvSpPr>
          <p:cNvPr id="3" name="矩形 2"/>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flipH="1">
            <a:off x="466750" y="827612"/>
            <a:ext cx="800219" cy="5202775"/>
          </a:xfrm>
          <a:prstGeom prst="rect">
            <a:avLst/>
          </a:prstGeom>
          <a:noFill/>
        </p:spPr>
        <p:txBody>
          <a:bodyPr vert="eaVert" wrap="square" rtlCol="0">
            <a:spAutoFit/>
          </a:bodyPr>
          <a:lstStyle/>
          <a:p>
            <a:pPr algn="ctr"/>
            <a:r>
              <a:rPr lang="zh-CN" altLang="en-US" sz="4000" dirty="0">
                <a:solidFill>
                  <a:schemeClr val="bg1"/>
                </a:solidFill>
                <a:latin typeface="微软雅黑" panose="020B0503020204020204" pitchFamily="34" charset="-122"/>
                <a:ea typeface="微软雅黑" panose="020B0503020204020204" pitchFamily="34" charset="-122"/>
              </a:rPr>
              <a:t>非</a:t>
            </a:r>
            <a:r>
              <a:rPr lang="zh-CN" altLang="zh-CN" sz="4000" dirty="0">
                <a:solidFill>
                  <a:schemeClr val="bg1"/>
                </a:solidFill>
                <a:latin typeface="微软雅黑" panose="020B0503020204020204" pitchFamily="34" charset="-122"/>
                <a:ea typeface="微软雅黑" panose="020B0503020204020204" pitchFamily="34" charset="-122"/>
              </a:rPr>
              <a:t>线性特征</a:t>
            </a:r>
            <a:r>
              <a:rPr lang="zh-CN" altLang="en-US" sz="4000" dirty="0">
                <a:solidFill>
                  <a:schemeClr val="bg1"/>
                </a:solidFill>
                <a:latin typeface="微软雅黑" panose="020B0503020204020204" pitchFamily="34" charset="-122"/>
                <a:ea typeface="微软雅黑" panose="020B0503020204020204" pitchFamily="34" charset="-122"/>
              </a:rPr>
              <a:t>分析</a:t>
            </a:r>
          </a:p>
        </p:txBody>
      </p:sp>
      <p:sp>
        <p:nvSpPr>
          <p:cNvPr id="5" name="矩形 4"/>
          <p:cNvSpPr/>
          <p:nvPr/>
        </p:nvSpPr>
        <p:spPr>
          <a:xfrm>
            <a:off x="2154936" y="5430222"/>
            <a:ext cx="9354312" cy="1200329"/>
          </a:xfrm>
          <a:prstGeom prst="rect">
            <a:avLst/>
          </a:prstGeom>
        </p:spPr>
        <p:txBody>
          <a:bodyPr wrap="square">
            <a:spAutoFit/>
          </a:bodyPr>
          <a:lstStyle/>
          <a:p>
            <a:pPr indent="266700" algn="just"/>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对于</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T3</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电极，近似熵，</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k</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熵，谱熵对愤怒及悲伤的识别率较好，但总体不如</a:t>
            </a:r>
            <a:r>
              <a:rPr lang="en-US" altLang="zh-CN" kern="100" dirty="0" err="1">
                <a:latin typeface="微软雅黑" panose="020B0503020204020204" pitchFamily="34" charset="-122"/>
                <a:ea typeface="微软雅黑" panose="020B0503020204020204" pitchFamily="34" charset="-122"/>
                <a:cs typeface="Times New Roman" panose="02020603050405020304" pitchFamily="18" charset="0"/>
              </a:rPr>
              <a:t>Pz</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T4</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电极特征与情感对应明显。</a:t>
            </a:r>
            <a:r>
              <a:rPr lang="zh-CN" altLang="zh-CN" dirty="0">
                <a:latin typeface="微软雅黑" panose="020B0503020204020204" pitchFamily="34" charset="-122"/>
                <a:ea typeface="微软雅黑" panose="020B0503020204020204" pitchFamily="34" charset="-122"/>
              </a:rPr>
              <a:t>对于</a:t>
            </a:r>
            <a:r>
              <a:rPr lang="en-US" altLang="zh-CN" dirty="0">
                <a:latin typeface="微软雅黑" panose="020B0503020204020204" pitchFamily="34" charset="-122"/>
                <a:ea typeface="微软雅黑" panose="020B0503020204020204" pitchFamily="34" charset="-122"/>
              </a:rPr>
              <a:t>T3</a:t>
            </a:r>
            <a:r>
              <a:rPr lang="zh-CN" altLang="zh-CN" dirty="0">
                <a:latin typeface="微软雅黑" panose="020B0503020204020204" pitchFamily="34" charset="-122"/>
                <a:ea typeface="微软雅黑" panose="020B0503020204020204" pitchFamily="34" charset="-122"/>
              </a:rPr>
              <a:t>电极，近似熵，</a:t>
            </a:r>
            <a:r>
              <a:rPr lang="en-US" altLang="zh-CN" dirty="0">
                <a:latin typeface="微软雅黑" panose="020B0503020204020204" pitchFamily="34" charset="-122"/>
                <a:ea typeface="微软雅黑" panose="020B0503020204020204" pitchFamily="34" charset="-122"/>
              </a:rPr>
              <a:t>k</a:t>
            </a:r>
            <a:r>
              <a:rPr lang="zh-CN" altLang="zh-CN" dirty="0">
                <a:latin typeface="微软雅黑" panose="020B0503020204020204" pitchFamily="34" charset="-122"/>
                <a:ea typeface="微软雅黑" panose="020B0503020204020204" pitchFamily="34" charset="-122"/>
              </a:rPr>
              <a:t>熵，谱熵对愤怒及悲伤的识别率较好，但总体不如</a:t>
            </a:r>
            <a:r>
              <a:rPr lang="en-US" altLang="zh-CN" dirty="0" err="1">
                <a:latin typeface="微软雅黑" panose="020B0503020204020204" pitchFamily="34" charset="-122"/>
                <a:ea typeface="微软雅黑" panose="020B0503020204020204" pitchFamily="34" charset="-122"/>
              </a:rPr>
              <a:t>Pz</a:t>
            </a:r>
            <a:r>
              <a:rPr lang="zh-CN" altLang="zh-CN"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T4</a:t>
            </a:r>
            <a:r>
              <a:rPr lang="zh-CN" altLang="zh-CN" dirty="0">
                <a:latin typeface="微软雅黑" panose="020B0503020204020204" pitchFamily="34" charset="-122"/>
                <a:ea typeface="微软雅黑" panose="020B0503020204020204" pitchFamily="34" charset="-122"/>
              </a:rPr>
              <a:t>电极特征与情感对应明显。</a:t>
            </a:r>
          </a:p>
          <a:p>
            <a:pPr indent="266700" algn="just">
              <a:spcAft>
                <a:spcPts val="0"/>
              </a:spcAft>
            </a:pPr>
            <a:endParaRPr lang="zh-CN" altLang="zh-CN" kern="100" dirty="0">
              <a:latin typeface="Calibri" panose="020F0502020204030204" pitchFamily="34" charset="0"/>
              <a:cs typeface="Times New Roman" panose="02020603050405020304" pitchFamily="18" charset="0"/>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21" y="5021029"/>
            <a:ext cx="2018714" cy="2018714"/>
          </a:xfrm>
          <a:prstGeom prst="rect">
            <a:avLst/>
          </a:prstGeom>
        </p:spPr>
      </p:pic>
    </p:spTree>
    <p:extLst>
      <p:ext uri="{BB962C8B-B14F-4D97-AF65-F5344CB8AC3E}">
        <p14:creationId xmlns:p14="http://schemas.microsoft.com/office/powerpoint/2010/main" val="3990003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2599" y="64008"/>
            <a:ext cx="9314688" cy="5408017"/>
          </a:xfrm>
          <a:prstGeom prst="rect">
            <a:avLst/>
          </a:prstGeom>
        </p:spPr>
      </p:pic>
      <p:sp>
        <p:nvSpPr>
          <p:cNvPr id="3" name="矩形 2"/>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flipH="1">
            <a:off x="466750" y="827612"/>
            <a:ext cx="800219" cy="5202775"/>
          </a:xfrm>
          <a:prstGeom prst="rect">
            <a:avLst/>
          </a:prstGeom>
          <a:noFill/>
        </p:spPr>
        <p:txBody>
          <a:bodyPr vert="eaVert" wrap="square" rtlCol="0">
            <a:spAutoFit/>
          </a:bodyPr>
          <a:lstStyle/>
          <a:p>
            <a:pPr algn="ctr"/>
            <a:r>
              <a:rPr lang="zh-CN" altLang="en-US" sz="4000" dirty="0">
                <a:solidFill>
                  <a:schemeClr val="bg1"/>
                </a:solidFill>
                <a:latin typeface="微软雅黑" panose="020B0503020204020204" pitchFamily="34" charset="-122"/>
                <a:ea typeface="微软雅黑" panose="020B0503020204020204" pitchFamily="34" charset="-122"/>
              </a:rPr>
              <a:t>非</a:t>
            </a:r>
            <a:r>
              <a:rPr lang="zh-CN" altLang="zh-CN" sz="4000" dirty="0">
                <a:solidFill>
                  <a:schemeClr val="bg1"/>
                </a:solidFill>
                <a:latin typeface="微软雅黑" panose="020B0503020204020204" pitchFamily="34" charset="-122"/>
                <a:ea typeface="微软雅黑" panose="020B0503020204020204" pitchFamily="34" charset="-122"/>
              </a:rPr>
              <a:t>线性特征</a:t>
            </a:r>
            <a:r>
              <a:rPr lang="zh-CN" altLang="en-US" sz="4000" dirty="0">
                <a:solidFill>
                  <a:schemeClr val="bg1"/>
                </a:solidFill>
                <a:latin typeface="微软雅黑" panose="020B0503020204020204" pitchFamily="34" charset="-122"/>
                <a:ea typeface="微软雅黑" panose="020B0503020204020204" pitchFamily="34" charset="-122"/>
              </a:rPr>
              <a:t>分析</a:t>
            </a:r>
          </a:p>
        </p:txBody>
      </p:sp>
      <p:sp>
        <p:nvSpPr>
          <p:cNvPr id="5" name="矩形 4"/>
          <p:cNvSpPr/>
          <p:nvPr/>
        </p:nvSpPr>
        <p:spPr>
          <a:xfrm>
            <a:off x="2037047" y="5380672"/>
            <a:ext cx="9765792" cy="1477328"/>
          </a:xfrm>
          <a:prstGeom prst="rect">
            <a:avLst/>
          </a:prstGeom>
        </p:spPr>
        <p:txBody>
          <a:bodyPr wrap="square">
            <a:spAutoFit/>
          </a:bodyPr>
          <a:lstStyle/>
          <a:p>
            <a:pPr indent="266700" algn="just">
              <a:spcAft>
                <a:spcPts val="0"/>
              </a:spcAft>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对于</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T4</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电极，其</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C0</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复杂度，最大李雅普诺夫指数，</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LZ</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复杂度，愤怒，喜悦，悲伤分布范围集中于较小数值段，平静情感的范围集中于较高数值段，这表明这三个特征对平静的分辨度较好；近似熵对于二维情感理论激活维分辨度较好，愤怒和喜悦情感激活维得分较高，分布于近似熵较小数值段，平静和悲伤激活维得分较低，分布于较大数值段；</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k</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熵的喜悦和悲伤情感大多分布在较低数值部分，愤怒和平静大多分布在较高数值部分。</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52" y="5101804"/>
            <a:ext cx="1857166" cy="1857166"/>
          </a:xfrm>
          <a:prstGeom prst="rect">
            <a:avLst/>
          </a:prstGeom>
        </p:spPr>
      </p:pic>
    </p:spTree>
    <p:extLst>
      <p:ext uri="{BB962C8B-B14F-4D97-AF65-F5344CB8AC3E}">
        <p14:creationId xmlns:p14="http://schemas.microsoft.com/office/powerpoint/2010/main" val="8732497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flipH="1">
            <a:off x="380077" y="904409"/>
            <a:ext cx="1415772" cy="5202775"/>
          </a:xfrm>
          <a:prstGeom prst="rect">
            <a:avLst/>
          </a:prstGeom>
          <a:noFill/>
        </p:spPr>
        <p:txBody>
          <a:bodyPr vert="eaVert" wrap="square" rtlCol="0">
            <a:spAutoFit/>
          </a:bodyPr>
          <a:lstStyle/>
          <a:p>
            <a:r>
              <a:rPr lang="en-US" altLang="zh-CN" sz="4000" dirty="0">
                <a:solidFill>
                  <a:schemeClr val="bg1"/>
                </a:solidFill>
                <a:latin typeface="微软雅黑" panose="020B0503020204020204" pitchFamily="34" charset="-122"/>
                <a:ea typeface="微软雅黑" panose="020B0503020204020204" pitchFamily="34" charset="-122"/>
              </a:rPr>
              <a:t>SVM</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C4.5</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BP</a:t>
            </a:r>
            <a:r>
              <a:rPr lang="zh-CN" altLang="zh-CN" sz="4000" dirty="0">
                <a:solidFill>
                  <a:schemeClr val="bg1"/>
                </a:solidFill>
                <a:latin typeface="微软雅黑" panose="020B0503020204020204" pitchFamily="34" charset="-122"/>
                <a:ea typeface="微软雅黑" panose="020B0503020204020204" pitchFamily="34" charset="-122"/>
              </a:rPr>
              <a:t>验证降维前后的识别率</a:t>
            </a:r>
            <a:endParaRPr lang="zh-CN" altLang="en-US" sz="4000"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8794660" y="1305341"/>
            <a:ext cx="3288792" cy="4247317"/>
          </a:xfrm>
          <a:prstGeom prst="rect">
            <a:avLst/>
          </a:prstGeom>
        </p:spPr>
        <p:txBody>
          <a:bodyPr wrap="square">
            <a:spAutoFit/>
          </a:bodyPr>
          <a:lstStyle/>
          <a:p>
            <a:pPr indent="266700"/>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实验结果证明，对不同的算法，非线性特征的识别率都要高于线性特征的识别率，综合特征与原</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27</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维特征识别率在同等水平，就本实验而言，非线性特征的特征可能更能代表情绪的不同特征，但对于总体识别率而言，选择出的综合特征能代表总体特征。而非线性特征和综合特征与原</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27</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维对比，没有明显高于原特征，这可能是因为，选择出的这些特征是根据全部数据对比选出的，具体到每个人时并不是最优的特征子集组合</a:t>
            </a:r>
            <a:r>
              <a:rPr lang="zh-CN" altLang="zh-CN" kern="0" dirty="0">
                <a:latin typeface="微软雅黑" panose="020B0503020204020204" pitchFamily="34" charset="-122"/>
                <a:ea typeface="微软雅黑" panose="020B0503020204020204" pitchFamily="34" charset="-122"/>
                <a:cs typeface="Courier New" panose="02070309020205020404" pitchFamily="49" charset="0"/>
              </a:rPr>
              <a:t>。</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5445" y="5133180"/>
            <a:ext cx="1948007" cy="1948007"/>
          </a:xfrm>
          <a:prstGeom prst="rect">
            <a:avLst/>
          </a:prstGeom>
        </p:spPr>
      </p:pic>
      <p:pic>
        <p:nvPicPr>
          <p:cNvPr id="7" name="图片 6">
            <a:extLst>
              <a:ext uri="{FF2B5EF4-FFF2-40B4-BE49-F238E27FC236}">
                <a16:creationId xmlns:a16="http://schemas.microsoft.com/office/drawing/2014/main" id="{870F150D-49A5-4925-8E29-35F0774160D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909226" y="259397"/>
            <a:ext cx="6529924" cy="6598603"/>
          </a:xfrm>
          <a:prstGeom prst="rect">
            <a:avLst/>
          </a:prstGeom>
        </p:spPr>
      </p:pic>
    </p:spTree>
    <p:extLst>
      <p:ext uri="{BB962C8B-B14F-4D97-AF65-F5344CB8AC3E}">
        <p14:creationId xmlns:p14="http://schemas.microsoft.com/office/powerpoint/2010/main" val="443527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11A59A8-71B2-4886-A737-0E27B9430C9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621839" y="127323"/>
            <a:ext cx="6476464" cy="6730677"/>
          </a:xfrm>
          <a:prstGeom prst="rect">
            <a:avLst/>
          </a:prstGeom>
        </p:spPr>
      </p:pic>
      <p:sp>
        <p:nvSpPr>
          <p:cNvPr id="3" name="矩形 2">
            <a:extLst>
              <a:ext uri="{FF2B5EF4-FFF2-40B4-BE49-F238E27FC236}">
                <a16:creationId xmlns:a16="http://schemas.microsoft.com/office/drawing/2014/main" id="{CF1ED9D2-8EC9-446B-9216-8CDA33361977}"/>
              </a:ext>
            </a:extLst>
          </p:cNvPr>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5AA0B1B7-7A98-41F2-B38B-A1D99B015D1D}"/>
              </a:ext>
            </a:extLst>
          </p:cNvPr>
          <p:cNvSpPr txBox="1"/>
          <p:nvPr/>
        </p:nvSpPr>
        <p:spPr>
          <a:xfrm flipH="1">
            <a:off x="380076" y="384213"/>
            <a:ext cx="1415772" cy="5722972"/>
          </a:xfrm>
          <a:prstGeom prst="rect">
            <a:avLst/>
          </a:prstGeom>
          <a:noFill/>
        </p:spPr>
        <p:txBody>
          <a:bodyPr vert="eaVert" wrap="square" rtlCol="0">
            <a:spAutoFit/>
          </a:bodyPr>
          <a:lstStyle/>
          <a:p>
            <a:r>
              <a:rPr lang="en-US" altLang="zh-CN" sz="4000" dirty="0">
                <a:solidFill>
                  <a:schemeClr val="bg1"/>
                </a:solidFill>
                <a:latin typeface="微软雅黑" panose="020B0503020204020204" pitchFamily="34" charset="-122"/>
                <a:ea typeface="微软雅黑" panose="020B0503020204020204" pitchFamily="34" charset="-122"/>
              </a:rPr>
              <a:t>SVM</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C4.5</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BP</a:t>
            </a:r>
            <a:r>
              <a:rPr lang="zh-CN" altLang="zh-CN" sz="4000" dirty="0">
                <a:solidFill>
                  <a:schemeClr val="bg1"/>
                </a:solidFill>
                <a:latin typeface="微软雅黑" panose="020B0503020204020204" pitchFamily="34" charset="-122"/>
                <a:ea typeface="微软雅黑" panose="020B0503020204020204" pitchFamily="34" charset="-122"/>
              </a:rPr>
              <a:t> ，</a:t>
            </a:r>
            <a:r>
              <a:rPr lang="en-US" altLang="zh-CN" sz="4000" dirty="0">
                <a:solidFill>
                  <a:schemeClr val="bg1"/>
                </a:solidFill>
                <a:latin typeface="微软雅黑" panose="020B0503020204020204" pitchFamily="34" charset="-122"/>
                <a:ea typeface="微软雅黑" panose="020B0503020204020204" pitchFamily="34" charset="-122"/>
              </a:rPr>
              <a:t>LDA</a:t>
            </a:r>
            <a:r>
              <a:rPr lang="zh-CN" altLang="en-US" sz="4000" dirty="0">
                <a:solidFill>
                  <a:schemeClr val="bg1"/>
                </a:solidFill>
                <a:latin typeface="微软雅黑" panose="020B0503020204020204" pitchFamily="34" charset="-122"/>
                <a:ea typeface="微软雅黑" panose="020B0503020204020204" pitchFamily="34" charset="-122"/>
              </a:rPr>
              <a:t>的</a:t>
            </a:r>
            <a:r>
              <a:rPr lang="en-US" altLang="zh-CN" sz="4000" dirty="0">
                <a:solidFill>
                  <a:schemeClr val="bg1"/>
                </a:solidFill>
                <a:latin typeface="微软雅黑" panose="020B0503020204020204" pitchFamily="34" charset="-122"/>
                <a:ea typeface="微软雅黑" panose="020B0503020204020204" pitchFamily="34" charset="-122"/>
              </a:rPr>
              <a:t>ROC</a:t>
            </a:r>
            <a:r>
              <a:rPr lang="zh-CN" altLang="en-US" sz="4000" dirty="0">
                <a:solidFill>
                  <a:schemeClr val="bg1"/>
                </a:solidFill>
                <a:latin typeface="微软雅黑" panose="020B0503020204020204" pitchFamily="34" charset="-122"/>
                <a:ea typeface="微软雅黑" panose="020B0503020204020204" pitchFamily="34" charset="-122"/>
              </a:rPr>
              <a:t>曲线</a:t>
            </a:r>
          </a:p>
        </p:txBody>
      </p:sp>
      <p:sp>
        <p:nvSpPr>
          <p:cNvPr id="5" name="矩形 4">
            <a:extLst>
              <a:ext uri="{FF2B5EF4-FFF2-40B4-BE49-F238E27FC236}">
                <a16:creationId xmlns:a16="http://schemas.microsoft.com/office/drawing/2014/main" id="{01B3D268-8CA3-4431-98B1-F03FFFCE14D4}"/>
              </a:ext>
            </a:extLst>
          </p:cNvPr>
          <p:cNvSpPr/>
          <p:nvPr/>
        </p:nvSpPr>
        <p:spPr>
          <a:xfrm>
            <a:off x="2065892" y="1722205"/>
            <a:ext cx="3555947" cy="3046988"/>
          </a:xfrm>
          <a:prstGeom prst="rect">
            <a:avLst/>
          </a:prstGeom>
        </p:spPr>
        <p:txBody>
          <a:bodyPr wrap="square">
            <a:spAutoFit/>
          </a:bodyPr>
          <a:lstStyle/>
          <a:p>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为了评价分类器性能</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现在作四种不同分类器的</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ROC</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曲线如下</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由图可以看到</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C4.5</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LDA</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分类器的</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Roc</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曲线较好</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且</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AUC</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平均数值较大</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故</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LDA</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C4.5</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的分类器性能优于</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BP</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SVM.</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内容占位符 5">
            <a:extLst>
              <a:ext uri="{FF2B5EF4-FFF2-40B4-BE49-F238E27FC236}">
                <a16:creationId xmlns:a16="http://schemas.microsoft.com/office/drawing/2014/main" id="{855CAA18-519E-467E-915C-ECBB50C885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848" y="5250239"/>
            <a:ext cx="1017522" cy="1496473"/>
          </a:xfrm>
          <a:prstGeom prst="rect">
            <a:avLst/>
          </a:prstGeom>
          <a:scene3d>
            <a:camera prst="orthographicFront">
              <a:rot lat="0" lon="20999984" rev="0"/>
            </a:camera>
            <a:lightRig rig="threePt" dir="t"/>
          </a:scene3d>
        </p:spPr>
      </p:pic>
    </p:spTree>
    <p:extLst>
      <p:ext uri="{BB962C8B-B14F-4D97-AF65-F5344CB8AC3E}">
        <p14:creationId xmlns:p14="http://schemas.microsoft.com/office/powerpoint/2010/main" val="4637174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图片 68">
            <a:extLst>
              <a:ext uri="{FF2B5EF4-FFF2-40B4-BE49-F238E27FC236}">
                <a16:creationId xmlns:a16="http://schemas.microsoft.com/office/drawing/2014/main" id="{4C31B350-816C-4080-B524-43819C374E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201" y="1585168"/>
            <a:ext cx="5932583" cy="5072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56B4F24E-0784-4A25-A937-9B76A832A58A}"/>
              </a:ext>
            </a:extLst>
          </p:cNvPr>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latin typeface="微软雅黑" panose="020B0503020204020204" pitchFamily="34" charset="-122"/>
                <a:ea typeface="微软雅黑" panose="020B0503020204020204" pitchFamily="34" charset="-122"/>
              </a:rPr>
              <a:t>音频和脑电信号关联分析</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方法设计</a:t>
            </a:r>
            <a:endParaRPr lang="zh-CN" altLang="zh-CN" sz="44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C1D5A020-F998-467D-B895-7DBD0A32D7A3}"/>
              </a:ext>
            </a:extLst>
          </p:cNvPr>
          <p:cNvSpPr/>
          <p:nvPr/>
        </p:nvSpPr>
        <p:spPr>
          <a:xfrm>
            <a:off x="6550269" y="1920886"/>
            <a:ext cx="5169877" cy="4401205"/>
          </a:xfrm>
          <a:prstGeom prst="rect">
            <a:avLst/>
          </a:prstGeom>
        </p:spPr>
        <p:txBody>
          <a:bodyPr wrap="square">
            <a:spAutoFit/>
          </a:bodyPr>
          <a:lstStyle/>
          <a:p>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音乐情感识别相关性比较大的特征有节奏特征的时间均值、时间斜率；谱特征的偏度均值、谱熵均值；音色特征过零率的周期幅度、最低能量的均值；音调模式的周期熵和谐波变化均值。故选择用这</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8</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维音乐特征同选择出来的脑电信号作关联分析。由第五章选择而出的</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12</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维脑电特征包括：</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6</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维线性特征和</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6</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维非线性特征。线性特征包括：</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4</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alpha</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波中心频率）、</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8</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000" kern="100" dirty="0" err="1">
                <a:latin typeface="Microsoft YaHei" panose="020B0503020204020204" pitchFamily="34" charset="-122"/>
                <a:ea typeface="Microsoft YaHei" panose="020B0503020204020204" pitchFamily="34" charset="-122"/>
                <a:cs typeface="Times New Roman" panose="02020603050405020304" pitchFamily="18" charset="0"/>
              </a:rPr>
              <a:t>thalt</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波均值）、</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10</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000" kern="100" dirty="0" err="1">
                <a:latin typeface="Microsoft YaHei" panose="020B0503020204020204" pitchFamily="34" charset="-122"/>
                <a:ea typeface="Microsoft YaHei" panose="020B0503020204020204" pitchFamily="34" charset="-122"/>
                <a:cs typeface="Times New Roman" panose="02020603050405020304" pitchFamily="18" charset="0"/>
              </a:rPr>
              <a:t>thalt</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波中心频率）、</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14</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000" kern="100" dirty="0" err="1">
                <a:latin typeface="Microsoft YaHei" panose="020B0503020204020204" pitchFamily="34" charset="-122"/>
                <a:ea typeface="Microsoft YaHei" panose="020B0503020204020204" pitchFamily="34" charset="-122"/>
                <a:cs typeface="Times New Roman" panose="02020603050405020304" pitchFamily="18" charset="0"/>
              </a:rPr>
              <a:t>dalt</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波均值）、</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16</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000" kern="100" dirty="0" err="1">
                <a:latin typeface="Microsoft YaHei" panose="020B0503020204020204" pitchFamily="34" charset="-122"/>
                <a:ea typeface="Microsoft YaHei" panose="020B0503020204020204" pitchFamily="34" charset="-122"/>
                <a:cs typeface="Times New Roman" panose="02020603050405020304" pitchFamily="18" charset="0"/>
              </a:rPr>
              <a:t>dalt</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波中心频率）、</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17</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000" kern="100" dirty="0" err="1">
                <a:latin typeface="Microsoft YaHei" panose="020B0503020204020204" pitchFamily="34" charset="-122"/>
                <a:ea typeface="Microsoft YaHei" panose="020B0503020204020204" pitchFamily="34" charset="-122"/>
                <a:cs typeface="Times New Roman" panose="02020603050405020304" pitchFamily="18" charset="0"/>
              </a:rPr>
              <a:t>dalt</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波最大功率）；非线性特征包括：</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20</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K</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熵）、</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21</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（近似熵）、</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22</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（最大李雅普诺夫指数）、</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24</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C0</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复杂度）、</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25</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（谱熵）、</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26</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000" kern="100" dirty="0" err="1">
                <a:latin typeface="Microsoft YaHei" panose="020B0503020204020204" pitchFamily="34" charset="-122"/>
                <a:ea typeface="Microsoft YaHei" panose="020B0503020204020204" pitchFamily="34" charset="-122"/>
                <a:cs typeface="Times New Roman" panose="02020603050405020304" pitchFamily="18" charset="0"/>
              </a:rPr>
              <a:t>lz</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复杂度）。</a:t>
            </a:r>
            <a:endParaRPr lang="zh-CN" alt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8797232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F7853F9-611B-45F2-9FDA-6640B4671351}"/>
              </a:ext>
            </a:extLst>
          </p:cNvPr>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latin typeface="微软雅黑" panose="020B0503020204020204" pitchFamily="34" charset="-122"/>
                <a:ea typeface="微软雅黑" panose="020B0503020204020204" pitchFamily="34" charset="-122"/>
              </a:rPr>
              <a:t>音频和脑电信号关联分析</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特征选择</a:t>
            </a:r>
            <a:endParaRPr lang="zh-CN" altLang="zh-CN" sz="4400" dirty="0">
              <a:latin typeface="微软雅黑" panose="020B0503020204020204" pitchFamily="34" charset="-122"/>
              <a:ea typeface="微软雅黑" panose="020B0503020204020204" pitchFamily="34" charset="-122"/>
            </a:endParaRPr>
          </a:p>
        </p:txBody>
      </p:sp>
      <p:pic>
        <p:nvPicPr>
          <p:cNvPr id="1026" name="图片 33">
            <a:extLst>
              <a:ext uri="{FF2B5EF4-FFF2-40B4-BE49-F238E27FC236}">
                <a16:creationId xmlns:a16="http://schemas.microsoft.com/office/drawing/2014/main" id="{B60305BA-01D0-4907-98ED-E8731EAF0C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769" y="2239605"/>
            <a:ext cx="4838269" cy="401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91B6DFBD-B5F2-4870-A454-3E438B5BE262}"/>
              </a:ext>
            </a:extLst>
          </p:cNvPr>
          <p:cNvSpPr/>
          <p:nvPr/>
        </p:nvSpPr>
        <p:spPr>
          <a:xfrm>
            <a:off x="6742302" y="2019465"/>
            <a:ext cx="4920762" cy="4452501"/>
          </a:xfrm>
          <a:prstGeom prst="rect">
            <a:avLst/>
          </a:prstGeom>
        </p:spPr>
        <p:txBody>
          <a:bodyPr wrap="square">
            <a:spAutoFit/>
          </a:bodyPr>
          <a:lstStyle/>
          <a:p>
            <a:pPr indent="304800" algn="just">
              <a:lnSpc>
                <a:spcPts val="2000"/>
              </a:lnSpc>
              <a:spcAft>
                <a:spcPts val="0"/>
              </a:spcAft>
            </a:pPr>
            <a:r>
              <a:rPr lang="en-US" altLang="zh-CN" sz="2000" kern="100" dirty="0">
                <a:latin typeface="Microsoft YaHei" panose="020B0503020204020204" pitchFamily="34" charset="-122"/>
                <a:ea typeface="Microsoft YaHei" panose="020B0503020204020204" pitchFamily="34" charset="-122"/>
              </a:rPr>
              <a:t>CFS</a:t>
            </a:r>
            <a:r>
              <a:rPr lang="zh-CN" altLang="zh-CN" sz="2000" kern="100" dirty="0">
                <a:latin typeface="Microsoft YaHei" panose="020B0503020204020204" pitchFamily="34" charset="-122"/>
                <a:ea typeface="Microsoft YaHei" panose="020B0503020204020204" pitchFamily="34" charset="-122"/>
              </a:rPr>
              <a:t>改进的</a:t>
            </a:r>
            <a:r>
              <a:rPr lang="en-US" altLang="zh-CN" sz="2000" kern="100" dirty="0">
                <a:latin typeface="Microsoft YaHei" panose="020B0503020204020204" pitchFamily="34" charset="-122"/>
                <a:ea typeface="Microsoft YaHei" panose="020B0503020204020204" pitchFamily="34" charset="-122"/>
              </a:rPr>
              <a:t>GA</a:t>
            </a:r>
            <a:r>
              <a:rPr lang="zh-CN" altLang="zh-CN" sz="2000" kern="100" dirty="0">
                <a:latin typeface="Microsoft YaHei" panose="020B0503020204020204" pitchFamily="34" charset="-122"/>
                <a:ea typeface="Microsoft YaHei" panose="020B0503020204020204" pitchFamily="34" charset="-122"/>
              </a:rPr>
              <a:t>算法筛选出的特征，在前</a:t>
            </a:r>
            <a:r>
              <a:rPr lang="en-US" altLang="zh-CN" sz="2000" kern="100" dirty="0">
                <a:latin typeface="Microsoft YaHei" panose="020B0503020204020204" pitchFamily="34" charset="-122"/>
                <a:ea typeface="Microsoft YaHei" panose="020B0503020204020204" pitchFamily="34" charset="-122"/>
              </a:rPr>
              <a:t>8</a:t>
            </a:r>
            <a:r>
              <a:rPr lang="zh-CN" altLang="zh-CN" sz="2000" kern="100" dirty="0">
                <a:latin typeface="Microsoft YaHei" panose="020B0503020204020204" pitchFamily="34" charset="-122"/>
                <a:ea typeface="Microsoft YaHei" panose="020B0503020204020204" pitchFamily="34" charset="-122"/>
              </a:rPr>
              <a:t>维音乐特征中，第</a:t>
            </a:r>
            <a:r>
              <a:rPr lang="en-US" altLang="zh-CN" sz="2000" kern="100" dirty="0">
                <a:latin typeface="Microsoft YaHei" panose="020B0503020204020204" pitchFamily="34" charset="-122"/>
                <a:ea typeface="Microsoft YaHei" panose="020B0503020204020204" pitchFamily="34" charset="-122"/>
              </a:rPr>
              <a:t>3</a:t>
            </a:r>
            <a:r>
              <a:rPr lang="zh-CN" altLang="zh-CN" sz="2000" kern="100" dirty="0">
                <a:latin typeface="Microsoft YaHei" panose="020B0503020204020204" pitchFamily="34" charset="-122"/>
                <a:ea typeface="Microsoft YaHei" panose="020B0503020204020204" pitchFamily="34" charset="-122"/>
              </a:rPr>
              <a:t>维谱特征的偏度均值，和第</a:t>
            </a:r>
            <a:r>
              <a:rPr lang="en-US" altLang="zh-CN" sz="2000" kern="100" dirty="0">
                <a:latin typeface="Microsoft YaHei" panose="020B0503020204020204" pitchFamily="34" charset="-122"/>
                <a:ea typeface="Microsoft YaHei" panose="020B0503020204020204" pitchFamily="34" charset="-122"/>
              </a:rPr>
              <a:t>7</a:t>
            </a:r>
            <a:r>
              <a:rPr lang="zh-CN" altLang="zh-CN" sz="2000" kern="100" dirty="0">
                <a:latin typeface="Microsoft YaHei" panose="020B0503020204020204" pitchFamily="34" charset="-122"/>
                <a:ea typeface="Microsoft YaHei" panose="020B0503020204020204" pitchFamily="34" charset="-122"/>
              </a:rPr>
              <a:t>维的音调周期熵最能代表总体特征。由第三章的特征分析可知，这两个维度同样能比较直观的区分出不同的音乐情感。在脑电特征，对于</a:t>
            </a:r>
            <a:r>
              <a:rPr lang="en-US" altLang="zh-CN" sz="2000" kern="100" dirty="0">
                <a:latin typeface="Microsoft YaHei" panose="020B0503020204020204" pitchFamily="34" charset="-122"/>
                <a:ea typeface="Microsoft YaHei" panose="020B0503020204020204" pitchFamily="34" charset="-122"/>
              </a:rPr>
              <a:t>T3</a:t>
            </a:r>
            <a:r>
              <a:rPr lang="zh-CN" altLang="zh-CN" sz="2000" kern="100" dirty="0">
                <a:latin typeface="Microsoft YaHei" panose="020B0503020204020204" pitchFamily="34" charset="-122"/>
                <a:ea typeface="Microsoft YaHei" panose="020B0503020204020204" pitchFamily="34" charset="-122"/>
              </a:rPr>
              <a:t>电极，比较有效的特征有第</a:t>
            </a:r>
            <a:r>
              <a:rPr lang="en-US" altLang="zh-CN" sz="2000" kern="100" dirty="0">
                <a:latin typeface="Microsoft YaHei" panose="020B0503020204020204" pitchFamily="34" charset="-122"/>
                <a:ea typeface="Microsoft YaHei" panose="020B0503020204020204" pitchFamily="34" charset="-122"/>
              </a:rPr>
              <a:t>9</a:t>
            </a:r>
            <a:r>
              <a:rPr lang="zh-CN" altLang="zh-CN" sz="2000" kern="100" dirty="0">
                <a:latin typeface="Microsoft YaHei" panose="020B0503020204020204" pitchFamily="34" charset="-122"/>
                <a:ea typeface="Microsoft YaHei" panose="020B0503020204020204" pitchFamily="34" charset="-122"/>
              </a:rPr>
              <a:t>维</a:t>
            </a:r>
            <a:r>
              <a:rPr lang="en-US" altLang="zh-CN" sz="2000" kern="100" dirty="0">
                <a:latin typeface="Microsoft YaHei" panose="020B0503020204020204" pitchFamily="34" charset="-122"/>
                <a:ea typeface="Microsoft YaHei" panose="020B0503020204020204" pitchFamily="34" charset="-122"/>
              </a:rPr>
              <a:t>alpha</a:t>
            </a:r>
            <a:r>
              <a:rPr lang="zh-CN" altLang="zh-CN" sz="2000" kern="100" dirty="0">
                <a:latin typeface="Microsoft YaHei" panose="020B0503020204020204" pitchFamily="34" charset="-122"/>
                <a:ea typeface="Microsoft YaHei" panose="020B0503020204020204" pitchFamily="34" charset="-122"/>
              </a:rPr>
              <a:t>波中心频率，第</a:t>
            </a:r>
            <a:r>
              <a:rPr lang="en-US" altLang="zh-CN" sz="2000" kern="100" dirty="0">
                <a:latin typeface="Microsoft YaHei" panose="020B0503020204020204" pitchFamily="34" charset="-122"/>
                <a:ea typeface="Microsoft YaHei" panose="020B0503020204020204" pitchFamily="34" charset="-122"/>
              </a:rPr>
              <a:t>13</a:t>
            </a:r>
            <a:r>
              <a:rPr lang="zh-CN" altLang="zh-CN" sz="2000" kern="100" dirty="0">
                <a:latin typeface="Microsoft YaHei" panose="020B0503020204020204" pitchFamily="34" charset="-122"/>
                <a:ea typeface="Microsoft YaHei" panose="020B0503020204020204" pitchFamily="34" charset="-122"/>
              </a:rPr>
              <a:t>维</a:t>
            </a:r>
            <a:r>
              <a:rPr lang="en-US" altLang="zh-CN" sz="2000" kern="100" dirty="0" err="1">
                <a:latin typeface="Microsoft YaHei" panose="020B0503020204020204" pitchFamily="34" charset="-122"/>
                <a:ea typeface="Microsoft YaHei" panose="020B0503020204020204" pitchFamily="34" charset="-122"/>
              </a:rPr>
              <a:t>dalt</a:t>
            </a:r>
            <a:r>
              <a:rPr lang="zh-CN" altLang="zh-CN" sz="2000" kern="100" dirty="0">
                <a:latin typeface="Microsoft YaHei" panose="020B0503020204020204" pitchFamily="34" charset="-122"/>
                <a:ea typeface="Microsoft YaHei" panose="020B0503020204020204" pitchFamily="34" charset="-122"/>
              </a:rPr>
              <a:t>波中心频率；对于</a:t>
            </a:r>
            <a:r>
              <a:rPr lang="en-US" altLang="zh-CN" sz="2000" kern="100" dirty="0">
                <a:latin typeface="Microsoft YaHei" panose="020B0503020204020204" pitchFamily="34" charset="-122"/>
                <a:ea typeface="Microsoft YaHei" panose="020B0503020204020204" pitchFamily="34" charset="-122"/>
              </a:rPr>
              <a:t>T4</a:t>
            </a:r>
            <a:r>
              <a:rPr lang="zh-CN" altLang="zh-CN" sz="2000" kern="100" dirty="0">
                <a:latin typeface="Microsoft YaHei" panose="020B0503020204020204" pitchFamily="34" charset="-122"/>
                <a:ea typeface="Microsoft YaHei" panose="020B0503020204020204" pitchFamily="34" charset="-122"/>
              </a:rPr>
              <a:t>电极，比较有效的特征有第</a:t>
            </a:r>
            <a:r>
              <a:rPr lang="en-US" altLang="zh-CN" sz="2000" kern="100" dirty="0">
                <a:latin typeface="Microsoft YaHei" panose="020B0503020204020204" pitchFamily="34" charset="-122"/>
                <a:ea typeface="Microsoft YaHei" panose="020B0503020204020204" pitchFamily="34" charset="-122"/>
              </a:rPr>
              <a:t>17</a:t>
            </a:r>
            <a:r>
              <a:rPr lang="zh-CN" altLang="zh-CN" sz="2000" kern="100" dirty="0">
                <a:latin typeface="Microsoft YaHei" panose="020B0503020204020204" pitchFamily="34" charset="-122"/>
                <a:ea typeface="Microsoft YaHei" panose="020B0503020204020204" pitchFamily="34" charset="-122"/>
              </a:rPr>
              <a:t>维最大李雅普诺夫指数，第</a:t>
            </a:r>
            <a:r>
              <a:rPr lang="en-US" altLang="zh-CN" sz="2000" kern="100" dirty="0">
                <a:latin typeface="Microsoft YaHei" panose="020B0503020204020204" pitchFamily="34" charset="-122"/>
                <a:ea typeface="Microsoft YaHei" panose="020B0503020204020204" pitchFamily="34" charset="-122"/>
              </a:rPr>
              <a:t>18</a:t>
            </a:r>
            <a:r>
              <a:rPr lang="zh-CN" altLang="zh-CN" sz="2000" kern="100" dirty="0">
                <a:latin typeface="Microsoft YaHei" panose="020B0503020204020204" pitchFamily="34" charset="-122"/>
                <a:ea typeface="Microsoft YaHei" panose="020B0503020204020204" pitchFamily="34" charset="-122"/>
              </a:rPr>
              <a:t>维</a:t>
            </a:r>
            <a:r>
              <a:rPr lang="en-US" altLang="zh-CN" sz="2000" kern="100" dirty="0">
                <a:latin typeface="Microsoft YaHei" panose="020B0503020204020204" pitchFamily="34" charset="-122"/>
                <a:ea typeface="Microsoft YaHei" panose="020B0503020204020204" pitchFamily="34" charset="-122"/>
              </a:rPr>
              <a:t>C0</a:t>
            </a:r>
            <a:r>
              <a:rPr lang="zh-CN" altLang="zh-CN" sz="2000" kern="100" dirty="0">
                <a:latin typeface="Microsoft YaHei" panose="020B0503020204020204" pitchFamily="34" charset="-122"/>
                <a:ea typeface="Microsoft YaHei" panose="020B0503020204020204" pitchFamily="34" charset="-122"/>
              </a:rPr>
              <a:t>复杂度，第</a:t>
            </a:r>
            <a:r>
              <a:rPr lang="en-US" altLang="zh-CN" sz="2000" kern="100" dirty="0">
                <a:latin typeface="Microsoft YaHei" panose="020B0503020204020204" pitchFamily="34" charset="-122"/>
                <a:ea typeface="Microsoft YaHei" panose="020B0503020204020204" pitchFamily="34" charset="-122"/>
              </a:rPr>
              <a:t>20</a:t>
            </a:r>
            <a:r>
              <a:rPr lang="zh-CN" altLang="zh-CN" sz="2000" kern="100" dirty="0">
                <a:latin typeface="Microsoft YaHei" panose="020B0503020204020204" pitchFamily="34" charset="-122"/>
                <a:ea typeface="Microsoft YaHei" panose="020B0503020204020204" pitchFamily="34" charset="-122"/>
              </a:rPr>
              <a:t>维</a:t>
            </a:r>
            <a:r>
              <a:rPr lang="en-US" altLang="zh-CN" sz="2000" kern="100" dirty="0" err="1">
                <a:latin typeface="Microsoft YaHei" panose="020B0503020204020204" pitchFamily="34" charset="-122"/>
                <a:ea typeface="Microsoft YaHei" panose="020B0503020204020204" pitchFamily="34" charset="-122"/>
              </a:rPr>
              <a:t>lz</a:t>
            </a:r>
            <a:r>
              <a:rPr lang="zh-CN" altLang="zh-CN" sz="2000" kern="100" dirty="0">
                <a:latin typeface="Microsoft YaHei" panose="020B0503020204020204" pitchFamily="34" charset="-122"/>
                <a:ea typeface="Microsoft YaHei" panose="020B0503020204020204" pitchFamily="34" charset="-122"/>
              </a:rPr>
              <a:t>复杂度；对于</a:t>
            </a:r>
            <a:r>
              <a:rPr lang="en-US" altLang="zh-CN" sz="2000" kern="100" dirty="0" err="1">
                <a:latin typeface="Microsoft YaHei" panose="020B0503020204020204" pitchFamily="34" charset="-122"/>
                <a:ea typeface="Microsoft YaHei" panose="020B0503020204020204" pitchFamily="34" charset="-122"/>
              </a:rPr>
              <a:t>Pz</a:t>
            </a:r>
            <a:r>
              <a:rPr lang="zh-CN" altLang="zh-CN" sz="2000" kern="100" dirty="0">
                <a:latin typeface="Microsoft YaHei" panose="020B0503020204020204" pitchFamily="34" charset="-122"/>
                <a:ea typeface="Microsoft YaHei" panose="020B0503020204020204" pitchFamily="34" charset="-122"/>
              </a:rPr>
              <a:t>电极，比较有效的特征有第</a:t>
            </a:r>
            <a:r>
              <a:rPr lang="en-US" altLang="zh-CN" sz="2000" kern="100" dirty="0">
                <a:latin typeface="Microsoft YaHei" panose="020B0503020204020204" pitchFamily="34" charset="-122"/>
                <a:ea typeface="Microsoft YaHei" panose="020B0503020204020204" pitchFamily="34" charset="-122"/>
              </a:rPr>
              <a:t>17</a:t>
            </a:r>
            <a:r>
              <a:rPr lang="zh-CN" altLang="zh-CN" sz="2000" kern="100" dirty="0">
                <a:latin typeface="Microsoft YaHei" panose="020B0503020204020204" pitchFamily="34" charset="-122"/>
                <a:ea typeface="Microsoft YaHei" panose="020B0503020204020204" pitchFamily="34" charset="-122"/>
              </a:rPr>
              <a:t>维最大李雅普诺夫指数，第</a:t>
            </a:r>
            <a:r>
              <a:rPr lang="en-US" altLang="zh-CN" sz="2000" kern="100" dirty="0">
                <a:latin typeface="Microsoft YaHei" panose="020B0503020204020204" pitchFamily="34" charset="-122"/>
                <a:ea typeface="Microsoft YaHei" panose="020B0503020204020204" pitchFamily="34" charset="-122"/>
              </a:rPr>
              <a:t>18</a:t>
            </a:r>
            <a:r>
              <a:rPr lang="zh-CN" altLang="zh-CN" sz="2000" kern="100" dirty="0">
                <a:latin typeface="Microsoft YaHei" panose="020B0503020204020204" pitchFamily="34" charset="-122"/>
                <a:ea typeface="Microsoft YaHei" panose="020B0503020204020204" pitchFamily="34" charset="-122"/>
              </a:rPr>
              <a:t>维</a:t>
            </a:r>
            <a:r>
              <a:rPr lang="en-US" altLang="zh-CN" sz="2000" kern="100" dirty="0">
                <a:latin typeface="Microsoft YaHei" panose="020B0503020204020204" pitchFamily="34" charset="-122"/>
                <a:ea typeface="Microsoft YaHei" panose="020B0503020204020204" pitchFamily="34" charset="-122"/>
              </a:rPr>
              <a:t>C0</a:t>
            </a:r>
            <a:r>
              <a:rPr lang="zh-CN" altLang="zh-CN" sz="2000" kern="100" dirty="0">
                <a:latin typeface="Microsoft YaHei" panose="020B0503020204020204" pitchFamily="34" charset="-122"/>
                <a:ea typeface="Microsoft YaHei" panose="020B0503020204020204" pitchFamily="34" charset="-122"/>
              </a:rPr>
              <a:t>复杂度，第</a:t>
            </a:r>
            <a:r>
              <a:rPr lang="en-US" altLang="zh-CN" sz="2000" kern="100" dirty="0">
                <a:latin typeface="Microsoft YaHei" panose="020B0503020204020204" pitchFamily="34" charset="-122"/>
                <a:ea typeface="Microsoft YaHei" panose="020B0503020204020204" pitchFamily="34" charset="-122"/>
              </a:rPr>
              <a:t>19</a:t>
            </a:r>
            <a:r>
              <a:rPr lang="zh-CN" altLang="zh-CN" sz="2000" kern="100" dirty="0">
                <a:latin typeface="Microsoft YaHei" panose="020B0503020204020204" pitchFamily="34" charset="-122"/>
                <a:ea typeface="Microsoft YaHei" panose="020B0503020204020204" pitchFamily="34" charset="-122"/>
              </a:rPr>
              <a:t>维谱熵。于是考虑用以上选择出的</a:t>
            </a:r>
            <a:r>
              <a:rPr lang="en-US" altLang="zh-CN" sz="2000" kern="100" dirty="0">
                <a:latin typeface="Microsoft YaHei" panose="020B0503020204020204" pitchFamily="34" charset="-122"/>
                <a:ea typeface="Microsoft YaHei" panose="020B0503020204020204" pitchFamily="34" charset="-122"/>
              </a:rPr>
              <a:t>9</a:t>
            </a:r>
            <a:r>
              <a:rPr lang="zh-CN" altLang="zh-CN" sz="2000" kern="100" dirty="0">
                <a:latin typeface="Microsoft YaHei" panose="020B0503020204020204" pitchFamily="34" charset="-122"/>
                <a:ea typeface="Microsoft YaHei" panose="020B0503020204020204" pitchFamily="34" charset="-122"/>
              </a:rPr>
              <a:t>维</a:t>
            </a:r>
            <a:r>
              <a:rPr lang="en-US" altLang="zh-CN" sz="2000" kern="100" dirty="0">
                <a:latin typeface="Microsoft YaHei" panose="020B0503020204020204" pitchFamily="34" charset="-122"/>
                <a:ea typeface="Microsoft YaHei" panose="020B0503020204020204" pitchFamily="34" charset="-122"/>
              </a:rPr>
              <a:t>alpha</a:t>
            </a:r>
            <a:r>
              <a:rPr lang="zh-CN" altLang="zh-CN" sz="2000" kern="100" dirty="0">
                <a:latin typeface="Microsoft YaHei" panose="020B0503020204020204" pitchFamily="34" charset="-122"/>
                <a:ea typeface="Microsoft YaHei" panose="020B0503020204020204" pitchFamily="34" charset="-122"/>
              </a:rPr>
              <a:t>波中心频率，第</a:t>
            </a:r>
            <a:r>
              <a:rPr lang="en-US" altLang="zh-CN" sz="2000" kern="100" dirty="0">
                <a:latin typeface="Microsoft YaHei" panose="020B0503020204020204" pitchFamily="34" charset="-122"/>
                <a:ea typeface="Microsoft YaHei" panose="020B0503020204020204" pitchFamily="34" charset="-122"/>
              </a:rPr>
              <a:t>13</a:t>
            </a:r>
            <a:r>
              <a:rPr lang="zh-CN" altLang="zh-CN" sz="2000" kern="100" dirty="0">
                <a:latin typeface="Microsoft YaHei" panose="020B0503020204020204" pitchFamily="34" charset="-122"/>
                <a:ea typeface="Microsoft YaHei" panose="020B0503020204020204" pitchFamily="34" charset="-122"/>
              </a:rPr>
              <a:t>维</a:t>
            </a:r>
            <a:r>
              <a:rPr lang="en-US" altLang="zh-CN" sz="2000" kern="100" dirty="0" err="1">
                <a:latin typeface="Microsoft YaHei" panose="020B0503020204020204" pitchFamily="34" charset="-122"/>
                <a:ea typeface="Microsoft YaHei" panose="020B0503020204020204" pitchFamily="34" charset="-122"/>
              </a:rPr>
              <a:t>dalt</a:t>
            </a:r>
            <a:r>
              <a:rPr lang="zh-CN" altLang="zh-CN" sz="2000" kern="100" dirty="0">
                <a:latin typeface="Microsoft YaHei" panose="020B0503020204020204" pitchFamily="34" charset="-122"/>
                <a:ea typeface="Microsoft YaHei" panose="020B0503020204020204" pitchFamily="34" charset="-122"/>
              </a:rPr>
              <a:t>波中心频率，</a:t>
            </a:r>
            <a:r>
              <a:rPr lang="en-US" altLang="zh-CN" sz="2000" kern="100" dirty="0">
                <a:latin typeface="Microsoft YaHei" panose="020B0503020204020204" pitchFamily="34" charset="-122"/>
                <a:ea typeface="Microsoft YaHei" panose="020B0503020204020204" pitchFamily="34" charset="-122"/>
              </a:rPr>
              <a:t>17</a:t>
            </a:r>
            <a:r>
              <a:rPr lang="zh-CN" altLang="zh-CN" sz="2000" kern="100" dirty="0">
                <a:latin typeface="Microsoft YaHei" panose="020B0503020204020204" pitchFamily="34" charset="-122"/>
                <a:ea typeface="Microsoft YaHei" panose="020B0503020204020204" pitchFamily="34" charset="-122"/>
              </a:rPr>
              <a:t>维最大李雅普诺夫指数，第</a:t>
            </a:r>
            <a:r>
              <a:rPr lang="en-US" altLang="zh-CN" sz="2000" kern="100" dirty="0">
                <a:latin typeface="Microsoft YaHei" panose="020B0503020204020204" pitchFamily="34" charset="-122"/>
                <a:ea typeface="Microsoft YaHei" panose="020B0503020204020204" pitchFamily="34" charset="-122"/>
              </a:rPr>
              <a:t>18</a:t>
            </a:r>
            <a:r>
              <a:rPr lang="zh-CN" altLang="zh-CN" sz="2000" kern="100" dirty="0">
                <a:latin typeface="Microsoft YaHei" panose="020B0503020204020204" pitchFamily="34" charset="-122"/>
                <a:ea typeface="Microsoft YaHei" panose="020B0503020204020204" pitchFamily="34" charset="-122"/>
              </a:rPr>
              <a:t>维</a:t>
            </a:r>
            <a:r>
              <a:rPr lang="en-US" altLang="zh-CN" sz="2000" kern="100" dirty="0">
                <a:latin typeface="Microsoft YaHei" panose="020B0503020204020204" pitchFamily="34" charset="-122"/>
                <a:ea typeface="Microsoft YaHei" panose="020B0503020204020204" pitchFamily="34" charset="-122"/>
              </a:rPr>
              <a:t>C0</a:t>
            </a:r>
            <a:r>
              <a:rPr lang="zh-CN" altLang="zh-CN" sz="2000" kern="100" dirty="0">
                <a:latin typeface="Microsoft YaHei" panose="020B0503020204020204" pitchFamily="34" charset="-122"/>
                <a:ea typeface="Microsoft YaHei" panose="020B0503020204020204" pitchFamily="34" charset="-122"/>
              </a:rPr>
              <a:t>复杂度，第</a:t>
            </a:r>
            <a:r>
              <a:rPr lang="en-US" altLang="zh-CN" sz="2000" kern="100" dirty="0">
                <a:latin typeface="Microsoft YaHei" panose="020B0503020204020204" pitchFamily="34" charset="-122"/>
                <a:ea typeface="Microsoft YaHei" panose="020B0503020204020204" pitchFamily="34" charset="-122"/>
              </a:rPr>
              <a:t>19</a:t>
            </a:r>
            <a:r>
              <a:rPr lang="zh-CN" altLang="zh-CN" sz="2000" kern="100" dirty="0">
                <a:latin typeface="Microsoft YaHei" panose="020B0503020204020204" pitchFamily="34" charset="-122"/>
                <a:ea typeface="Microsoft YaHei" panose="020B0503020204020204" pitchFamily="34" charset="-122"/>
              </a:rPr>
              <a:t>维谱熵，第</a:t>
            </a:r>
            <a:r>
              <a:rPr lang="en-US" altLang="zh-CN" sz="2000" kern="100" dirty="0">
                <a:latin typeface="Microsoft YaHei" panose="020B0503020204020204" pitchFamily="34" charset="-122"/>
                <a:ea typeface="Microsoft YaHei" panose="020B0503020204020204" pitchFamily="34" charset="-122"/>
              </a:rPr>
              <a:t>20</a:t>
            </a:r>
            <a:r>
              <a:rPr lang="zh-CN" altLang="zh-CN" sz="2000" kern="100" dirty="0">
                <a:latin typeface="Microsoft YaHei" panose="020B0503020204020204" pitchFamily="34" charset="-122"/>
                <a:ea typeface="Microsoft YaHei" panose="020B0503020204020204" pitchFamily="34" charset="-122"/>
              </a:rPr>
              <a:t>维</a:t>
            </a:r>
            <a:r>
              <a:rPr lang="en-US" altLang="zh-CN" sz="2000" kern="100" dirty="0" err="1">
                <a:latin typeface="Microsoft YaHei" panose="020B0503020204020204" pitchFamily="34" charset="-122"/>
                <a:ea typeface="Microsoft YaHei" panose="020B0503020204020204" pitchFamily="34" charset="-122"/>
              </a:rPr>
              <a:t>lz</a:t>
            </a:r>
            <a:r>
              <a:rPr lang="zh-CN" altLang="zh-CN" sz="2000" kern="100" dirty="0">
                <a:latin typeface="Microsoft YaHei" panose="020B0503020204020204" pitchFamily="34" charset="-122"/>
                <a:ea typeface="Microsoft YaHei" panose="020B0503020204020204" pitchFamily="34" charset="-122"/>
              </a:rPr>
              <a:t>复杂度共</a:t>
            </a:r>
            <a:r>
              <a:rPr lang="en-US" altLang="zh-CN" sz="2000" kern="100" dirty="0">
                <a:latin typeface="Microsoft YaHei" panose="020B0503020204020204" pitchFamily="34" charset="-122"/>
                <a:ea typeface="Microsoft YaHei" panose="020B0503020204020204" pitchFamily="34" charset="-122"/>
              </a:rPr>
              <a:t>6</a:t>
            </a:r>
            <a:r>
              <a:rPr lang="zh-CN" altLang="zh-CN" sz="2000" kern="100" dirty="0">
                <a:latin typeface="Microsoft YaHei" panose="020B0503020204020204" pitchFamily="34" charset="-122"/>
                <a:ea typeface="Microsoft YaHei" panose="020B0503020204020204" pitchFamily="34" charset="-122"/>
              </a:rPr>
              <a:t>个特征向量组成最终的特征向量数据集。</a:t>
            </a:r>
            <a:endParaRPr lang="zh-CN" altLang="zh-CN" sz="2000" kern="100" dirty="0">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007239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验证降维后识别正确率">
            <a:extLst>
              <a:ext uri="{FF2B5EF4-FFF2-40B4-BE49-F238E27FC236}">
                <a16:creationId xmlns:a16="http://schemas.microsoft.com/office/drawing/2014/main" id="{9B9474E1-32C1-4756-AC8F-2F9D62E1D9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1" y="1560063"/>
            <a:ext cx="5644661" cy="5252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descr="降维前后召回率">
            <a:extLst>
              <a:ext uri="{FF2B5EF4-FFF2-40B4-BE49-F238E27FC236}">
                <a16:creationId xmlns:a16="http://schemas.microsoft.com/office/drawing/2014/main" id="{6FB7350E-6DDE-4F7E-A7A5-D4C3EEE692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8210" y="1493036"/>
            <a:ext cx="5530136" cy="531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FFB7E1C7-7004-460C-8FED-E4F916569322}"/>
              </a:ext>
            </a:extLst>
          </p:cNvPr>
          <p:cNvSpPr/>
          <p:nvPr/>
        </p:nvSpPr>
        <p:spPr>
          <a:xfrm>
            <a:off x="0" y="0"/>
            <a:ext cx="12192000" cy="13716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latin typeface="微软雅黑" panose="020B0503020204020204" pitchFamily="34" charset="-122"/>
                <a:ea typeface="微软雅黑" panose="020B0503020204020204" pitchFamily="34" charset="-122"/>
              </a:rPr>
              <a:t>音频和脑电信号关联分析</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识别验证</a:t>
            </a:r>
            <a:endParaRPr lang="zh-CN" altLang="zh-CN" sz="4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28648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chemeClr val="bg1"/>
                </a:solidFill>
                <a:latin typeface="微软雅黑" panose="020B0503020204020204" pitchFamily="34" charset="-122"/>
                <a:ea typeface="微软雅黑" panose="020B0503020204020204" pitchFamily="34" charset="-122"/>
              </a:rPr>
              <a:t>二维情感分类模型</a:t>
            </a:r>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1831" y="2048972"/>
            <a:ext cx="7280169" cy="4755320"/>
          </a:xfrm>
          <a:prstGeom prst="rect">
            <a:avLst/>
          </a:prstGeom>
        </p:spPr>
      </p:pic>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15845" t="9396" r="63622" b="67948"/>
          <a:stretch/>
        </p:blipFill>
        <p:spPr>
          <a:xfrm>
            <a:off x="10368014" y="2147669"/>
            <a:ext cx="1181687" cy="976176"/>
          </a:xfrm>
          <a:prstGeom prst="rect">
            <a:avLst/>
          </a:prstGeom>
        </p:spPr>
      </p:pic>
      <p:sp>
        <p:nvSpPr>
          <p:cNvPr id="14" name="矩形 13"/>
          <p:cNvSpPr/>
          <p:nvPr/>
        </p:nvSpPr>
        <p:spPr>
          <a:xfrm>
            <a:off x="6768939" y="5013961"/>
            <a:ext cx="801858" cy="379828"/>
          </a:xfrm>
          <a:prstGeom prst="rect">
            <a:avLst/>
          </a:prstGeom>
          <a:noFill/>
          <a:ln w="44450">
            <a:solidFill>
              <a:srgbClr val="FF05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9229294" y="4919004"/>
            <a:ext cx="1055076" cy="569742"/>
          </a:xfrm>
          <a:prstGeom prst="rect">
            <a:avLst/>
          </a:prstGeom>
          <a:noFill/>
          <a:ln w="44450">
            <a:solidFill>
              <a:srgbClr val="FF05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7169868" y="3951500"/>
            <a:ext cx="543313" cy="689317"/>
          </a:xfrm>
          <a:prstGeom prst="rect">
            <a:avLst/>
          </a:prstGeom>
          <a:noFill/>
          <a:ln w="44450">
            <a:solidFill>
              <a:srgbClr val="FF05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9312938" y="3123845"/>
            <a:ext cx="1055076" cy="673348"/>
          </a:xfrm>
          <a:prstGeom prst="rect">
            <a:avLst/>
          </a:prstGeom>
          <a:noFill/>
          <a:ln w="44450">
            <a:solidFill>
              <a:srgbClr val="FF05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304" y="2328774"/>
            <a:ext cx="5729355" cy="4195715"/>
          </a:xfrm>
          <a:prstGeom prst="rect">
            <a:avLst/>
          </a:prstGeom>
        </p:spPr>
      </p:pic>
    </p:spTree>
    <p:extLst>
      <p:ext uri="{BB962C8B-B14F-4D97-AF65-F5344CB8AC3E}">
        <p14:creationId xmlns:p14="http://schemas.microsoft.com/office/powerpoint/2010/main" val="27236113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图片 41">
            <a:extLst>
              <a:ext uri="{FF2B5EF4-FFF2-40B4-BE49-F238E27FC236}">
                <a16:creationId xmlns:a16="http://schemas.microsoft.com/office/drawing/2014/main" id="{84FD7861-6334-40EE-9B43-A3939551EDE2}"/>
              </a:ext>
            </a:extLst>
          </p:cNvPr>
          <p:cNvPicPr>
            <a:picLocks noChangeArrowheads="1"/>
          </p:cNvPicPr>
          <p:nvPr/>
        </p:nvPicPr>
        <p:blipFill>
          <a:blip r:embed="rId2">
            <a:extLst>
              <a:ext uri="{28A0092B-C50C-407E-A947-70E740481C1C}">
                <a14:useLocalDpi xmlns:a14="http://schemas.microsoft.com/office/drawing/2010/main" val="0"/>
              </a:ext>
            </a:extLst>
          </a:blip>
          <a:srcRect b="978"/>
          <a:stretch>
            <a:fillRect/>
          </a:stretch>
        </p:blipFill>
        <p:spPr bwMode="auto">
          <a:xfrm>
            <a:off x="665742" y="1661745"/>
            <a:ext cx="5236827" cy="4985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AB91FE50-6D2F-4A26-8DAC-5E06B22EB997}"/>
              </a:ext>
            </a:extLst>
          </p:cNvPr>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chemeClr val="bg1"/>
                </a:solidFill>
                <a:latin typeface="微软雅黑" panose="020B0503020204020204" pitchFamily="34" charset="-122"/>
                <a:ea typeface="微软雅黑" panose="020B0503020204020204" pitchFamily="34" charset="-122"/>
              </a:rPr>
              <a:t>基于</a:t>
            </a:r>
            <a:r>
              <a:rPr lang="en-US" altLang="zh-CN" sz="4400" dirty="0" err="1">
                <a:solidFill>
                  <a:schemeClr val="bg1"/>
                </a:solidFill>
                <a:latin typeface="微软雅黑" panose="020B0503020204020204" pitchFamily="34" charset="-122"/>
                <a:ea typeface="微软雅黑" panose="020B0503020204020204" pitchFamily="34" charset="-122"/>
              </a:rPr>
              <a:t>LabVIEW</a:t>
            </a:r>
            <a:r>
              <a:rPr lang="zh-CN" altLang="en-US" sz="4400" dirty="0">
                <a:solidFill>
                  <a:schemeClr val="bg1"/>
                </a:solidFill>
                <a:latin typeface="微软雅黑" panose="020B0503020204020204" pitchFamily="34" charset="-122"/>
                <a:ea typeface="微软雅黑" panose="020B0503020204020204" pitchFamily="34" charset="-122"/>
              </a:rPr>
              <a:t>的语音情感识别系统</a:t>
            </a:r>
          </a:p>
        </p:txBody>
      </p:sp>
      <p:sp>
        <p:nvSpPr>
          <p:cNvPr id="2" name="矩形 1">
            <a:extLst>
              <a:ext uri="{FF2B5EF4-FFF2-40B4-BE49-F238E27FC236}">
                <a16:creationId xmlns:a16="http://schemas.microsoft.com/office/drawing/2014/main" id="{33F9DF84-FDD2-4F7E-A807-37C49F73E6CF}"/>
              </a:ext>
            </a:extLst>
          </p:cNvPr>
          <p:cNvSpPr/>
          <p:nvPr/>
        </p:nvSpPr>
        <p:spPr>
          <a:xfrm>
            <a:off x="7171592" y="2441074"/>
            <a:ext cx="4108938" cy="3683060"/>
          </a:xfrm>
          <a:prstGeom prst="rect">
            <a:avLst/>
          </a:prstGeom>
        </p:spPr>
        <p:txBody>
          <a:bodyPr wrap="square">
            <a:spAutoFit/>
          </a:bodyPr>
          <a:lstStyle/>
          <a:p>
            <a:pPr indent="304800" algn="just">
              <a:lnSpc>
                <a:spcPts val="2000"/>
              </a:lnSpc>
              <a:spcAft>
                <a:spcPts val="0"/>
              </a:spcAft>
            </a:pPr>
            <a:r>
              <a:rPr lang="zh-CN" altLang="zh-CN" sz="2000" kern="100" dirty="0">
                <a:latin typeface="Microsoft YaHei" panose="020B0503020204020204" pitchFamily="34" charset="-122"/>
                <a:ea typeface="Microsoft YaHei" panose="020B0503020204020204" pitchFamily="34" charset="-122"/>
              </a:rPr>
              <a:t>针对音频信号情绪识别，本章利用</a:t>
            </a:r>
            <a:r>
              <a:rPr lang="en-US" altLang="zh-CN" sz="2000" kern="100" dirty="0">
                <a:latin typeface="Microsoft YaHei" panose="020B0503020204020204" pitchFamily="34" charset="-122"/>
                <a:ea typeface="Microsoft YaHei" panose="020B0503020204020204" pitchFamily="34" charset="-122"/>
              </a:rPr>
              <a:t>LabVIEW</a:t>
            </a:r>
            <a:r>
              <a:rPr lang="zh-CN" altLang="zh-CN" sz="2000" kern="100" dirty="0">
                <a:latin typeface="Microsoft YaHei" panose="020B0503020204020204" pitchFamily="34" charset="-122"/>
                <a:ea typeface="Microsoft YaHei" panose="020B0503020204020204" pitchFamily="34" charset="-122"/>
              </a:rPr>
              <a:t>和</a:t>
            </a:r>
            <a:r>
              <a:rPr lang="en-US" altLang="zh-CN" sz="2000" kern="100" dirty="0" err="1">
                <a:latin typeface="Microsoft YaHei" panose="020B0503020204020204" pitchFamily="34" charset="-122"/>
                <a:ea typeface="Microsoft YaHei" panose="020B0503020204020204" pitchFamily="34" charset="-122"/>
              </a:rPr>
              <a:t>Matlab</a:t>
            </a:r>
            <a:r>
              <a:rPr lang="zh-CN" altLang="zh-CN" sz="2000" kern="100" dirty="0">
                <a:latin typeface="Microsoft YaHei" panose="020B0503020204020204" pitchFamily="34" charset="-122"/>
                <a:ea typeface="Microsoft YaHei" panose="020B0503020204020204" pitchFamily="34" charset="-122"/>
              </a:rPr>
              <a:t>混合编程搭建了音频信号情感识别系统，其中特征的提取、训练和识别主要利用</a:t>
            </a:r>
            <a:r>
              <a:rPr lang="en-US" altLang="zh-CN" sz="2000" kern="100" dirty="0" err="1">
                <a:latin typeface="Microsoft YaHei" panose="020B0503020204020204" pitchFamily="34" charset="-122"/>
                <a:ea typeface="Microsoft YaHei" panose="020B0503020204020204" pitchFamily="34" charset="-122"/>
              </a:rPr>
              <a:t>Matlab</a:t>
            </a:r>
            <a:r>
              <a:rPr lang="zh-CN" altLang="zh-CN" sz="2000" kern="100" dirty="0">
                <a:latin typeface="Microsoft YaHei" panose="020B0503020204020204" pitchFamily="34" charset="-122"/>
                <a:ea typeface="Microsoft YaHei" panose="020B0503020204020204" pitchFamily="34" charset="-122"/>
              </a:rPr>
              <a:t>强大的计算功能完成，数据的可视化显示由</a:t>
            </a:r>
            <a:r>
              <a:rPr lang="en-US" altLang="zh-CN" sz="2000" kern="100" dirty="0">
                <a:latin typeface="Microsoft YaHei" panose="020B0503020204020204" pitchFamily="34" charset="-122"/>
                <a:ea typeface="Microsoft YaHei" panose="020B0503020204020204" pitchFamily="34" charset="-122"/>
              </a:rPr>
              <a:t>LabVIEW</a:t>
            </a:r>
            <a:r>
              <a:rPr lang="zh-CN" altLang="zh-CN" sz="2000" kern="100" dirty="0">
                <a:latin typeface="Microsoft YaHei" panose="020B0503020204020204" pitchFamily="34" charset="-122"/>
                <a:ea typeface="Microsoft YaHei" panose="020B0503020204020204" pitchFamily="34" charset="-122"/>
              </a:rPr>
              <a:t>完成。总体设计流程如图所示：首先利用</a:t>
            </a:r>
            <a:r>
              <a:rPr lang="en-US" altLang="zh-CN" sz="2000" kern="100" dirty="0" err="1">
                <a:latin typeface="Microsoft YaHei" panose="020B0503020204020204" pitchFamily="34" charset="-122"/>
                <a:ea typeface="Microsoft YaHei" panose="020B0503020204020204" pitchFamily="34" charset="-122"/>
              </a:rPr>
              <a:t>MIRtoolbox</a:t>
            </a:r>
            <a:r>
              <a:rPr lang="zh-CN" altLang="zh-CN" sz="2000" kern="100" dirty="0">
                <a:latin typeface="Microsoft YaHei" panose="020B0503020204020204" pitchFamily="34" charset="-122"/>
                <a:ea typeface="Microsoft YaHei" panose="020B0503020204020204" pitchFamily="34" charset="-122"/>
              </a:rPr>
              <a:t>工具包提取典型的音频统计特征，通过经过</a:t>
            </a:r>
            <a:r>
              <a:rPr lang="en-US" altLang="zh-CN" sz="2000" kern="100" dirty="0">
                <a:latin typeface="Microsoft YaHei" panose="020B0503020204020204" pitchFamily="34" charset="-122"/>
                <a:ea typeface="Microsoft YaHei" panose="020B0503020204020204" pitchFamily="34" charset="-122"/>
              </a:rPr>
              <a:t>CFS</a:t>
            </a:r>
            <a:r>
              <a:rPr lang="zh-CN" altLang="zh-CN" sz="2000" kern="100" dirty="0">
                <a:latin typeface="Microsoft YaHei" panose="020B0503020204020204" pitchFamily="34" charset="-122"/>
                <a:ea typeface="Microsoft YaHei" panose="020B0503020204020204" pitchFamily="34" charset="-122"/>
              </a:rPr>
              <a:t>方法改进的</a:t>
            </a:r>
            <a:r>
              <a:rPr lang="en-US" altLang="zh-CN" sz="2000" kern="100" dirty="0">
                <a:latin typeface="Microsoft YaHei" panose="020B0503020204020204" pitchFamily="34" charset="-122"/>
                <a:ea typeface="Microsoft YaHei" panose="020B0503020204020204" pitchFamily="34" charset="-122"/>
              </a:rPr>
              <a:t>GA</a:t>
            </a:r>
            <a:r>
              <a:rPr lang="zh-CN" altLang="zh-CN" sz="2000" kern="100" dirty="0">
                <a:latin typeface="Microsoft YaHei" panose="020B0503020204020204" pitchFamily="34" charset="-122"/>
                <a:ea typeface="Microsoft YaHei" panose="020B0503020204020204" pitchFamily="34" charset="-122"/>
              </a:rPr>
              <a:t>算法筛选出参与建模的主要特征。系统的主要识别模型为</a:t>
            </a:r>
            <a:r>
              <a:rPr lang="en-US" altLang="zh-CN" sz="2000" kern="100" dirty="0">
                <a:latin typeface="Microsoft YaHei" panose="020B0503020204020204" pitchFamily="34" charset="-122"/>
                <a:ea typeface="Microsoft YaHei" panose="020B0503020204020204" pitchFamily="34" charset="-122"/>
              </a:rPr>
              <a:t>BP</a:t>
            </a:r>
            <a:r>
              <a:rPr lang="zh-CN" altLang="zh-CN" sz="2000" kern="100" dirty="0">
                <a:latin typeface="Microsoft YaHei" panose="020B0503020204020204" pitchFamily="34" charset="-122"/>
                <a:ea typeface="Microsoft YaHei" panose="020B0503020204020204" pitchFamily="34" charset="-122"/>
              </a:rPr>
              <a:t>神经网络和</a:t>
            </a:r>
            <a:r>
              <a:rPr lang="en-US" altLang="zh-CN" sz="2000" kern="100" dirty="0">
                <a:latin typeface="Microsoft YaHei" panose="020B0503020204020204" pitchFamily="34" charset="-122"/>
                <a:ea typeface="Microsoft YaHei" panose="020B0503020204020204" pitchFamily="34" charset="-122"/>
              </a:rPr>
              <a:t>SVM</a:t>
            </a:r>
            <a:r>
              <a:rPr lang="zh-CN" altLang="zh-CN" sz="2000" kern="100" dirty="0">
                <a:latin typeface="Microsoft YaHei" panose="020B0503020204020204" pitchFamily="34" charset="-122"/>
                <a:ea typeface="Microsoft YaHei" panose="020B0503020204020204" pitchFamily="34" charset="-122"/>
              </a:rPr>
              <a:t>，对于音乐情感的识别效果，第三章音乐信号的情感识别已经介绍。</a:t>
            </a:r>
            <a:endParaRPr lang="zh-CN" altLang="zh-CN" sz="2000" kern="100" dirty="0">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283470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Administrator\Desktop\]5QZ{[OW7@R6UY4NMQ~O(X7.png"/>
          <p:cNvPicPr/>
          <p:nvPr/>
        </p:nvPicPr>
        <p:blipFill>
          <a:blip r:embed="rId2" cstate="print">
            <a:extLst>
              <a:ext uri="{28A0092B-C50C-407E-A947-70E740481C1C}">
                <a14:useLocalDpi xmlns:a14="http://schemas.microsoft.com/office/drawing/2010/main" val="0"/>
              </a:ext>
            </a:extLst>
          </a:blip>
          <a:srcRect/>
          <a:stretch>
            <a:fillRect/>
          </a:stretch>
        </p:blipFill>
        <p:spPr>
          <a:xfrm>
            <a:off x="0" y="1611381"/>
            <a:ext cx="6573795" cy="5246619"/>
          </a:xfrm>
          <a:prstGeom prst="rect">
            <a:avLst/>
          </a:prstGeom>
          <a:noFill/>
          <a:ln>
            <a:noFill/>
          </a:ln>
        </p:spPr>
      </p:pic>
      <p:sp>
        <p:nvSpPr>
          <p:cNvPr id="3" name="矩形 2"/>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chemeClr val="bg1"/>
                </a:solidFill>
                <a:latin typeface="微软雅黑" panose="020B0503020204020204" pitchFamily="34" charset="-122"/>
                <a:ea typeface="微软雅黑" panose="020B0503020204020204" pitchFamily="34" charset="-122"/>
              </a:rPr>
              <a:t>基于</a:t>
            </a:r>
            <a:r>
              <a:rPr lang="en-US" altLang="zh-CN" sz="4400" dirty="0" err="1">
                <a:solidFill>
                  <a:schemeClr val="bg1"/>
                </a:solidFill>
                <a:latin typeface="微软雅黑" panose="020B0503020204020204" pitchFamily="34" charset="-122"/>
                <a:ea typeface="微软雅黑" panose="020B0503020204020204" pitchFamily="34" charset="-122"/>
              </a:rPr>
              <a:t>LabVIEW</a:t>
            </a:r>
            <a:r>
              <a:rPr lang="zh-CN" altLang="en-US" sz="4400" dirty="0">
                <a:solidFill>
                  <a:schemeClr val="bg1"/>
                </a:solidFill>
                <a:latin typeface="微软雅黑" panose="020B0503020204020204" pitchFamily="34" charset="-122"/>
                <a:ea typeface="微软雅黑" panose="020B0503020204020204" pitchFamily="34" charset="-122"/>
              </a:rPr>
              <a:t>的语音情感识别系统</a:t>
            </a:r>
          </a:p>
        </p:txBody>
      </p:sp>
      <p:pic>
        <p:nvPicPr>
          <p:cNvPr id="4" name="图片 3"/>
          <p:cNvPicPr/>
          <p:nvPr/>
        </p:nvPicPr>
        <p:blipFill>
          <a:blip r:embed="rId3" cstate="print">
            <a:extLst>
              <a:ext uri="{28A0092B-C50C-407E-A947-70E740481C1C}">
                <a14:useLocalDpi xmlns:a14="http://schemas.microsoft.com/office/drawing/2010/main" val="0"/>
              </a:ext>
            </a:extLst>
          </a:blip>
          <a:stretch>
            <a:fillRect/>
          </a:stretch>
        </p:blipFill>
        <p:spPr>
          <a:xfrm>
            <a:off x="9259792" y="1870955"/>
            <a:ext cx="2883244" cy="2112792"/>
          </a:xfrm>
          <a:prstGeom prst="rect">
            <a:avLst/>
          </a:prstGeom>
          <a:noFill/>
          <a:ln>
            <a:noFill/>
          </a:ln>
        </p:spPr>
      </p:pic>
      <p:pic>
        <p:nvPicPr>
          <p:cNvPr id="5" name="图片 4" descr="C:\Users\Administrator\Desktop\训练子程序.png"/>
          <p:cNvPicPr/>
          <p:nvPr/>
        </p:nvPicPr>
        <p:blipFill>
          <a:blip r:embed="rId4" cstate="print">
            <a:extLst>
              <a:ext uri="{28A0092B-C50C-407E-A947-70E740481C1C}">
                <a14:useLocalDpi xmlns:a14="http://schemas.microsoft.com/office/drawing/2010/main" val="0"/>
              </a:ext>
            </a:extLst>
          </a:blip>
          <a:srcRect/>
          <a:stretch>
            <a:fillRect/>
          </a:stretch>
        </p:blipFill>
        <p:spPr>
          <a:xfrm>
            <a:off x="6912909" y="4240006"/>
            <a:ext cx="3261797" cy="2332885"/>
          </a:xfrm>
          <a:prstGeom prst="rect">
            <a:avLst/>
          </a:prstGeom>
          <a:noFill/>
          <a:ln>
            <a:noFill/>
          </a:ln>
        </p:spPr>
      </p:pic>
      <p:pic>
        <p:nvPicPr>
          <p:cNvPr id="6" name="图片 5"/>
          <p:cNvPicPr/>
          <p:nvPr/>
        </p:nvPicPr>
        <p:blipFill>
          <a:blip r:embed="rId5" cstate="print">
            <a:extLst>
              <a:ext uri="{28A0092B-C50C-407E-A947-70E740481C1C}">
                <a14:useLocalDpi xmlns:a14="http://schemas.microsoft.com/office/drawing/2010/main" val="0"/>
              </a:ext>
            </a:extLst>
          </a:blip>
          <a:stretch>
            <a:fillRect/>
          </a:stretch>
        </p:blipFill>
        <p:spPr>
          <a:xfrm>
            <a:off x="6560408" y="1920382"/>
            <a:ext cx="2866305" cy="2013938"/>
          </a:xfrm>
          <a:prstGeom prst="rect">
            <a:avLst/>
          </a:prstGeom>
          <a:noFill/>
          <a:ln>
            <a:noFill/>
          </a:ln>
        </p:spPr>
      </p:pic>
      <p:pic>
        <p:nvPicPr>
          <p:cNvPr id="7" name="图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19611" y="5185611"/>
            <a:ext cx="1672389" cy="1672389"/>
          </a:xfrm>
          <a:prstGeom prst="rect">
            <a:avLst/>
          </a:prstGeom>
        </p:spPr>
      </p:pic>
    </p:spTree>
    <p:extLst>
      <p:ext uri="{BB962C8B-B14F-4D97-AF65-F5344CB8AC3E}">
        <p14:creationId xmlns:p14="http://schemas.microsoft.com/office/powerpoint/2010/main" val="41674562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125453173"/>
              </p:ext>
            </p:extLst>
          </p:nvPr>
        </p:nvGraphicFramePr>
        <p:xfrm>
          <a:off x="-295275" y="1732736"/>
          <a:ext cx="12487275" cy="5125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矩形 6"/>
          <p:cNvSpPr/>
          <p:nvPr/>
        </p:nvSpPr>
        <p:spPr>
          <a:xfrm>
            <a:off x="0" y="-8967"/>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p:cNvSpPr txBox="1"/>
          <p:nvPr/>
        </p:nvSpPr>
        <p:spPr>
          <a:xfrm>
            <a:off x="5311172" y="400220"/>
            <a:ext cx="1569660" cy="923330"/>
          </a:xfrm>
          <a:prstGeom prst="rect">
            <a:avLst/>
          </a:prstGeom>
          <a:noFill/>
        </p:spPr>
        <p:txBody>
          <a:bodyPr wrap="none" rtlCol="0">
            <a:spAutoFit/>
          </a:bodyPr>
          <a:lstStyle/>
          <a:p>
            <a:pPr algn="ctr"/>
            <a:r>
              <a:rPr lang="zh-CN" altLang="en-US" sz="5400" dirty="0">
                <a:solidFill>
                  <a:schemeClr val="bg1"/>
                </a:solidFill>
                <a:latin typeface="微软雅黑" panose="020B0503020204020204" pitchFamily="34" charset="-122"/>
                <a:ea typeface="微软雅黑" panose="020B0503020204020204" pitchFamily="34" charset="-122"/>
              </a:rPr>
              <a:t>总结</a:t>
            </a:r>
          </a:p>
        </p:txBody>
      </p:sp>
    </p:spTree>
    <p:extLst>
      <p:ext uri="{BB962C8B-B14F-4D97-AF65-F5344CB8AC3E}">
        <p14:creationId xmlns:p14="http://schemas.microsoft.com/office/powerpoint/2010/main" val="197110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5294698" y="375507"/>
            <a:ext cx="1569661" cy="923330"/>
          </a:xfrm>
          <a:prstGeom prst="rect">
            <a:avLst/>
          </a:prstGeom>
          <a:noFill/>
        </p:spPr>
        <p:txBody>
          <a:bodyPr wrap="none" rtlCol="0">
            <a:spAutoFit/>
          </a:bodyPr>
          <a:lstStyle/>
          <a:p>
            <a:pPr algn="ctr"/>
            <a:r>
              <a:rPr lang="zh-CN" altLang="en-US" sz="5400" dirty="0">
                <a:solidFill>
                  <a:schemeClr val="bg1"/>
                </a:solidFill>
                <a:latin typeface="微软雅黑" panose="020B0503020204020204" pitchFamily="34" charset="-122"/>
                <a:ea typeface="微软雅黑" panose="020B0503020204020204" pitchFamily="34" charset="-122"/>
              </a:rPr>
              <a:t>意义</a:t>
            </a:r>
          </a:p>
        </p:txBody>
      </p:sp>
      <p:sp>
        <p:nvSpPr>
          <p:cNvPr id="5" name="文本框 4"/>
          <p:cNvSpPr txBox="1"/>
          <p:nvPr/>
        </p:nvSpPr>
        <p:spPr>
          <a:xfrm>
            <a:off x="1318054" y="2553730"/>
            <a:ext cx="10235494" cy="1015663"/>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创新性：</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，利用</a:t>
            </a:r>
            <a:r>
              <a:rPr lang="en-US" altLang="zh-CN" sz="2000" dirty="0">
                <a:latin typeface="微软雅黑" panose="020B0503020204020204" pitchFamily="34" charset="-122"/>
                <a:ea typeface="微软雅黑" panose="020B0503020204020204" pitchFamily="34" charset="-122"/>
              </a:rPr>
              <a:t>CFS</a:t>
            </a:r>
            <a:r>
              <a:rPr lang="zh-CN" altLang="en-US" sz="2000" dirty="0">
                <a:latin typeface="微软雅黑" panose="020B0503020204020204" pitchFamily="34" charset="-122"/>
                <a:ea typeface="微软雅黑" panose="020B0503020204020204" pitchFamily="34" charset="-122"/>
              </a:rPr>
              <a:t>改进了</a:t>
            </a:r>
            <a:r>
              <a:rPr lang="en-US" altLang="zh-CN" sz="2000" dirty="0">
                <a:latin typeface="微软雅黑" panose="020B0503020204020204" pitchFamily="34" charset="-122"/>
                <a:ea typeface="微软雅黑" panose="020B0503020204020204" pitchFamily="34" charset="-122"/>
              </a:rPr>
              <a:t>GA</a:t>
            </a:r>
            <a:r>
              <a:rPr lang="zh-CN" altLang="en-US" sz="2000" dirty="0">
                <a:latin typeface="微软雅黑" panose="020B0503020204020204" pitchFamily="34" charset="-122"/>
                <a:ea typeface="微软雅黑" panose="020B0503020204020204" pitchFamily="34" charset="-122"/>
              </a:rPr>
              <a:t>，并检验改进后的算法优于原算法。</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2</a:t>
            </a:r>
            <a:r>
              <a:rPr lang="zh-CN" altLang="en-US" sz="2000" dirty="0">
                <a:latin typeface="微软雅黑" panose="020B0503020204020204" pitchFamily="34" charset="-122"/>
                <a:ea typeface="微软雅黑" panose="020B0503020204020204" pitchFamily="34" charset="-122"/>
              </a:rPr>
              <a:t>，采用音频刺激的方法，提取脑电信号的多种特征，发现非线性特征识别率高于</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线性特征</a:t>
            </a:r>
            <a:r>
              <a:rPr lang="zh-CN" altLang="en-US" dirty="0"/>
              <a:t>。</a:t>
            </a:r>
          </a:p>
        </p:txBody>
      </p:sp>
      <p:sp>
        <p:nvSpPr>
          <p:cNvPr id="6" name="文本框 5"/>
          <p:cNvSpPr txBox="1"/>
          <p:nvPr/>
        </p:nvSpPr>
        <p:spPr>
          <a:xfrm>
            <a:off x="1318054" y="4011026"/>
            <a:ext cx="7720383" cy="707886"/>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应用性：</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，建立了一款基于</a:t>
            </a:r>
            <a:r>
              <a:rPr lang="en-US" altLang="zh-CN" sz="2000" dirty="0">
                <a:latin typeface="微软雅黑" panose="020B0503020204020204" pitchFamily="34" charset="-122"/>
                <a:ea typeface="微软雅黑" panose="020B0503020204020204" pitchFamily="34" charset="-122"/>
              </a:rPr>
              <a:t>LABVIEW</a:t>
            </a:r>
            <a:r>
              <a:rPr lang="zh-CN" altLang="en-US" sz="2000" dirty="0">
                <a:latin typeface="微软雅黑" panose="020B0503020204020204" pitchFamily="34" charset="-122"/>
                <a:ea typeface="微软雅黑" panose="020B0503020204020204" pitchFamily="34" charset="-122"/>
              </a:rPr>
              <a:t>的音频情感识别系统。</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2</a:t>
            </a:r>
            <a:r>
              <a:rPr lang="zh-CN" altLang="en-US" sz="2000" dirty="0">
                <a:latin typeface="微软雅黑" panose="020B0503020204020204" pitchFamily="34" charset="-122"/>
                <a:ea typeface="微软雅黑" panose="020B0503020204020204" pitchFamily="34" charset="-122"/>
              </a:rPr>
              <a:t>，发现脑电特征的主要特征和音频信号刺激的主要分区</a:t>
            </a:r>
            <a:r>
              <a:rPr lang="zh-CN" altLang="en-US"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7641016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3579930" y="400220"/>
            <a:ext cx="5032148" cy="923330"/>
          </a:xfrm>
          <a:prstGeom prst="rect">
            <a:avLst/>
          </a:prstGeom>
          <a:noFill/>
        </p:spPr>
        <p:txBody>
          <a:bodyPr wrap="none" rtlCol="0">
            <a:spAutoFit/>
          </a:bodyPr>
          <a:lstStyle/>
          <a:p>
            <a:pPr algn="ctr"/>
            <a:r>
              <a:rPr lang="zh-CN" altLang="en-US" sz="5400" dirty="0">
                <a:solidFill>
                  <a:schemeClr val="bg1"/>
                </a:solidFill>
                <a:latin typeface="微软雅黑" panose="020B0503020204020204" pitchFamily="34" charset="-122"/>
                <a:ea typeface="微软雅黑" panose="020B0503020204020204" pitchFamily="34" charset="-122"/>
              </a:rPr>
              <a:t>选择音乐的原因</a:t>
            </a:r>
          </a:p>
        </p:txBody>
      </p:sp>
      <p:graphicFrame>
        <p:nvGraphicFramePr>
          <p:cNvPr id="5" name="图示 4"/>
          <p:cNvGraphicFramePr/>
          <p:nvPr>
            <p:extLst>
              <p:ext uri="{D42A27DB-BD31-4B8C-83A1-F6EECF244321}">
                <p14:modId xmlns:p14="http://schemas.microsoft.com/office/powerpoint/2010/main" val="39604724"/>
              </p:ext>
            </p:extLst>
          </p:nvPr>
        </p:nvGraphicFramePr>
        <p:xfrm>
          <a:off x="1442434" y="1723770"/>
          <a:ext cx="9556124" cy="49990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525543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2829727" y="400220"/>
            <a:ext cx="6532558" cy="923330"/>
          </a:xfrm>
          <a:prstGeom prst="rect">
            <a:avLst/>
          </a:prstGeom>
          <a:noFill/>
        </p:spPr>
        <p:txBody>
          <a:bodyPr wrap="none" rtlCol="0">
            <a:spAutoFit/>
          </a:bodyPr>
          <a:lstStyle/>
          <a:p>
            <a:pPr algn="ctr"/>
            <a:r>
              <a:rPr lang="zh-CN" altLang="en-US" sz="5400" dirty="0">
                <a:solidFill>
                  <a:schemeClr val="bg1"/>
                </a:solidFill>
                <a:latin typeface="微软雅黑" panose="020B0503020204020204" pitchFamily="34" charset="-122"/>
                <a:ea typeface="微软雅黑" panose="020B0503020204020204" pitchFamily="34" charset="-122"/>
              </a:rPr>
              <a:t>方差齐性检验</a:t>
            </a:r>
            <a:r>
              <a:rPr lang="zh-CN" altLang="en-US" sz="2800" dirty="0">
                <a:solidFill>
                  <a:schemeClr val="bg1"/>
                </a:solidFill>
                <a:latin typeface="微软雅黑" panose="020B0503020204020204" pitchFamily="34" charset="-122"/>
                <a:ea typeface="微软雅黑" panose="020B0503020204020204" pitchFamily="34" charset="-122"/>
              </a:rPr>
              <a:t>（</a:t>
            </a:r>
            <a:r>
              <a:rPr lang="en-US" altLang="zh-CN" sz="2800" dirty="0">
                <a:solidFill>
                  <a:schemeClr val="bg1"/>
                </a:solidFill>
                <a:latin typeface="微软雅黑" panose="020B0503020204020204" pitchFamily="34" charset="-122"/>
                <a:ea typeface="微软雅黑" panose="020B0503020204020204" pitchFamily="34" charset="-122"/>
              </a:rPr>
              <a:t>sig&gt;0.05</a:t>
            </a:r>
            <a:r>
              <a:rPr lang="zh-CN" altLang="en-US" sz="2800" dirty="0">
                <a:solidFill>
                  <a:schemeClr val="bg1"/>
                </a:solidFill>
                <a:latin typeface="微软雅黑" panose="020B0503020204020204" pitchFamily="34" charset="-122"/>
                <a:ea typeface="微软雅黑" panose="020B0503020204020204" pitchFamily="34" charset="-122"/>
              </a:rPr>
              <a:t>）</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5703" y="1748862"/>
            <a:ext cx="5255113" cy="5109138"/>
          </a:xfrm>
          <a:prstGeom prst="rect">
            <a:avLst/>
          </a:prstGeom>
        </p:spPr>
      </p:pic>
    </p:spTree>
    <p:extLst>
      <p:ext uri="{BB962C8B-B14F-4D97-AF65-F5344CB8AC3E}">
        <p14:creationId xmlns:p14="http://schemas.microsoft.com/office/powerpoint/2010/main" val="11532446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5674" y="1841678"/>
            <a:ext cx="9205384" cy="4340181"/>
          </a:xfrm>
          <a:prstGeom prst="rect">
            <a:avLst/>
          </a:prstGeom>
        </p:spPr>
      </p:pic>
      <p:sp>
        <p:nvSpPr>
          <p:cNvPr id="4" name="文本框 3"/>
          <p:cNvSpPr txBox="1"/>
          <p:nvPr/>
        </p:nvSpPr>
        <p:spPr>
          <a:xfrm>
            <a:off x="5095925" y="375507"/>
            <a:ext cx="1967206" cy="923330"/>
          </a:xfrm>
          <a:prstGeom prst="rect">
            <a:avLst/>
          </a:prstGeom>
          <a:noFill/>
        </p:spPr>
        <p:txBody>
          <a:bodyPr wrap="none" rtlCol="0">
            <a:spAutoFit/>
          </a:bodyPr>
          <a:lstStyle/>
          <a:p>
            <a:pPr algn="ctr"/>
            <a:r>
              <a:rPr lang="en-US" altLang="zh-CN" sz="5400" dirty="0">
                <a:solidFill>
                  <a:schemeClr val="bg1"/>
                </a:solidFill>
                <a:latin typeface="微软雅黑" panose="020B0503020204020204" pitchFamily="34" charset="-122"/>
                <a:ea typeface="微软雅黑" panose="020B0503020204020204" pitchFamily="34" charset="-122"/>
              </a:rPr>
              <a:t>T</a:t>
            </a:r>
            <a:r>
              <a:rPr lang="zh-CN" altLang="en-US" sz="5400" dirty="0">
                <a:solidFill>
                  <a:schemeClr val="bg1"/>
                </a:solidFill>
                <a:latin typeface="微软雅黑" panose="020B0503020204020204" pitchFamily="34" charset="-122"/>
                <a:ea typeface="微软雅黑" panose="020B0503020204020204" pitchFamily="34" charset="-122"/>
              </a:rPr>
              <a:t>检验</a:t>
            </a:r>
          </a:p>
        </p:txBody>
      </p:sp>
    </p:spTree>
    <p:extLst>
      <p:ext uri="{BB962C8B-B14F-4D97-AF65-F5344CB8AC3E}">
        <p14:creationId xmlns:p14="http://schemas.microsoft.com/office/powerpoint/2010/main" val="712849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图片 106" descr="C:\Users\Administrator\Desktop\提取\eng-pict\1.3.tif1.3">
            <a:extLst>
              <a:ext uri="{FF2B5EF4-FFF2-40B4-BE49-F238E27FC236}">
                <a16:creationId xmlns:a16="http://schemas.microsoft.com/office/drawing/2014/main" id="{F522AEEC-EAC0-4AEF-813C-AF3E8E11AC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6053" y="287504"/>
            <a:ext cx="4437131" cy="2955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图片 84" descr="E:\aa0011\语音识别\备份\新建文件夹\新建文件夹 (2)\period1.jpg">
            <a:extLst>
              <a:ext uri="{FF2B5EF4-FFF2-40B4-BE49-F238E27FC236}">
                <a16:creationId xmlns:a16="http://schemas.microsoft.com/office/drawing/2014/main" id="{3D71A83F-691D-420B-8CB7-A4A55E801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5139" y="101151"/>
            <a:ext cx="4355071" cy="3266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B4C6C557-2C54-4F0C-8369-EC0462A65A02}"/>
              </a:ext>
            </a:extLst>
          </p:cNvPr>
          <p:cNvSpPr/>
          <p:nvPr/>
        </p:nvSpPr>
        <p:spPr>
          <a:xfrm>
            <a:off x="-1" y="0"/>
            <a:ext cx="1230923"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chemeClr val="bg1"/>
                </a:solidFill>
                <a:latin typeface="微软雅黑" panose="020B0503020204020204" pitchFamily="34" charset="-122"/>
                <a:ea typeface="微软雅黑" panose="020B0503020204020204" pitchFamily="34" charset="-122"/>
              </a:rPr>
              <a:t>语音情感特征</a:t>
            </a:r>
          </a:p>
        </p:txBody>
      </p:sp>
      <p:pic>
        <p:nvPicPr>
          <p:cNvPr id="2052" name="图片 59" descr="C:\Users\Administrator\Desktop\提取\eng-pict\2.8.tif2.8">
            <a:extLst>
              <a:ext uri="{FF2B5EF4-FFF2-40B4-BE49-F238E27FC236}">
                <a16:creationId xmlns:a16="http://schemas.microsoft.com/office/drawing/2014/main" id="{22FB63EB-FE90-4089-A271-DB7E347BBE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9734" y="3526630"/>
            <a:ext cx="4437131" cy="2944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图片 2">
            <a:extLst>
              <a:ext uri="{FF2B5EF4-FFF2-40B4-BE49-F238E27FC236}">
                <a16:creationId xmlns:a16="http://schemas.microsoft.com/office/drawing/2014/main" id="{913FB124-BF99-4F52-A4E7-7179FA3A39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4386" y="3673371"/>
            <a:ext cx="3458638" cy="2797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F12822FF-3790-4A96-98CD-B9867295CACE}"/>
              </a:ext>
            </a:extLst>
          </p:cNvPr>
          <p:cNvSpPr txBox="1"/>
          <p:nvPr/>
        </p:nvSpPr>
        <p:spPr>
          <a:xfrm>
            <a:off x="3763656" y="3242120"/>
            <a:ext cx="1107996" cy="369332"/>
          </a:xfrm>
          <a:prstGeom prst="rect">
            <a:avLst/>
          </a:prstGeom>
          <a:noFill/>
        </p:spPr>
        <p:txBody>
          <a:bodyPr wrap="none" rtlCol="0">
            <a:spAutoFit/>
          </a:bodyPr>
          <a:lstStyle/>
          <a:p>
            <a:r>
              <a:rPr lang="zh-CN" altLang="en-US" dirty="0">
                <a:latin typeface="Microsoft YaHei" panose="020B0503020204020204" pitchFamily="34" charset="-122"/>
                <a:ea typeface="Microsoft YaHei" panose="020B0503020204020204" pitchFamily="34" charset="-122"/>
              </a:rPr>
              <a:t>时域特征</a:t>
            </a:r>
          </a:p>
        </p:txBody>
      </p:sp>
      <p:sp>
        <p:nvSpPr>
          <p:cNvPr id="10" name="文本框 9">
            <a:extLst>
              <a:ext uri="{FF2B5EF4-FFF2-40B4-BE49-F238E27FC236}">
                <a16:creationId xmlns:a16="http://schemas.microsoft.com/office/drawing/2014/main" id="{B6319A62-75D7-48BB-B14E-AC76D40C87B0}"/>
              </a:ext>
            </a:extLst>
          </p:cNvPr>
          <p:cNvSpPr txBox="1"/>
          <p:nvPr/>
        </p:nvSpPr>
        <p:spPr>
          <a:xfrm>
            <a:off x="8655110" y="3243035"/>
            <a:ext cx="1107996" cy="369332"/>
          </a:xfrm>
          <a:prstGeom prst="rect">
            <a:avLst/>
          </a:prstGeom>
          <a:noFill/>
        </p:spPr>
        <p:txBody>
          <a:bodyPr wrap="none" rtlCol="0">
            <a:spAutoFit/>
          </a:bodyPr>
          <a:lstStyle/>
          <a:p>
            <a:r>
              <a:rPr lang="zh-CN" altLang="en-US" dirty="0">
                <a:latin typeface="Microsoft YaHei" panose="020B0503020204020204" pitchFamily="34" charset="-122"/>
                <a:ea typeface="Microsoft YaHei" panose="020B0503020204020204" pitchFamily="34" charset="-122"/>
              </a:rPr>
              <a:t>基音频率</a:t>
            </a:r>
          </a:p>
        </p:txBody>
      </p:sp>
      <p:sp>
        <p:nvSpPr>
          <p:cNvPr id="11" name="文本框 10">
            <a:extLst>
              <a:ext uri="{FF2B5EF4-FFF2-40B4-BE49-F238E27FC236}">
                <a16:creationId xmlns:a16="http://schemas.microsoft.com/office/drawing/2014/main" id="{6FB70635-B4C8-46E8-AF03-2171E4AAE5A5}"/>
              </a:ext>
            </a:extLst>
          </p:cNvPr>
          <p:cNvSpPr txBox="1"/>
          <p:nvPr/>
        </p:nvSpPr>
        <p:spPr>
          <a:xfrm>
            <a:off x="3779717" y="6471137"/>
            <a:ext cx="877163" cy="369332"/>
          </a:xfrm>
          <a:prstGeom prst="rect">
            <a:avLst/>
          </a:prstGeom>
          <a:noFill/>
        </p:spPr>
        <p:txBody>
          <a:bodyPr wrap="none" rtlCol="0">
            <a:spAutoFit/>
          </a:bodyPr>
          <a:lstStyle/>
          <a:p>
            <a:r>
              <a:rPr lang="zh-CN" altLang="en-US" dirty="0">
                <a:latin typeface="Microsoft YaHei" panose="020B0503020204020204" pitchFamily="34" charset="-122"/>
                <a:ea typeface="Microsoft YaHei" panose="020B0503020204020204" pitchFamily="34" charset="-122"/>
              </a:rPr>
              <a:t>共振峰</a:t>
            </a:r>
          </a:p>
        </p:txBody>
      </p:sp>
      <p:sp>
        <p:nvSpPr>
          <p:cNvPr id="12" name="文本框 11">
            <a:extLst>
              <a:ext uri="{FF2B5EF4-FFF2-40B4-BE49-F238E27FC236}">
                <a16:creationId xmlns:a16="http://schemas.microsoft.com/office/drawing/2014/main" id="{168823E1-154A-4D63-88D0-C57D30A8C7CB}"/>
              </a:ext>
            </a:extLst>
          </p:cNvPr>
          <p:cNvSpPr txBox="1"/>
          <p:nvPr/>
        </p:nvSpPr>
        <p:spPr>
          <a:xfrm>
            <a:off x="8786994" y="6433754"/>
            <a:ext cx="877163" cy="369332"/>
          </a:xfrm>
          <a:prstGeom prst="rect">
            <a:avLst/>
          </a:prstGeom>
          <a:noFill/>
        </p:spPr>
        <p:txBody>
          <a:bodyPr wrap="none" rtlCol="0">
            <a:spAutoFit/>
          </a:bodyPr>
          <a:lstStyle/>
          <a:p>
            <a:r>
              <a:rPr lang="zh-CN" altLang="en-US" dirty="0">
                <a:latin typeface="Microsoft YaHei" panose="020B0503020204020204" pitchFamily="34" charset="-122"/>
                <a:ea typeface="Microsoft YaHei" panose="020B0503020204020204" pitchFamily="34" charset="-122"/>
              </a:rPr>
              <a:t>谱特征</a:t>
            </a:r>
          </a:p>
        </p:txBody>
      </p:sp>
    </p:spTree>
    <p:extLst>
      <p:ext uri="{BB962C8B-B14F-4D97-AF65-F5344CB8AC3E}">
        <p14:creationId xmlns:p14="http://schemas.microsoft.com/office/powerpoint/2010/main" val="4084798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84A2ED74-B375-454F-B83A-CE6207CC196F}"/>
              </a:ext>
            </a:extLst>
          </p:cNvPr>
          <p:cNvSpPr/>
          <p:nvPr/>
        </p:nvSpPr>
        <p:spPr>
          <a:xfrm>
            <a:off x="0" y="1509744"/>
            <a:ext cx="12192002" cy="5216371"/>
          </a:xfrm>
          <a:prstGeom prst="rect">
            <a:avLst/>
          </a:prstGeom>
          <a:solidFill>
            <a:schemeClr val="bg1"/>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a:extLst>
              <a:ext uri="{FF2B5EF4-FFF2-40B4-BE49-F238E27FC236}">
                <a16:creationId xmlns:a16="http://schemas.microsoft.com/office/drawing/2014/main" id="{6D086CF1-E857-4C43-9829-FCE3DD8F1AF0}"/>
              </a:ext>
            </a:extLst>
          </p:cNvPr>
          <p:cNvGrpSpPr/>
          <p:nvPr/>
        </p:nvGrpSpPr>
        <p:grpSpPr>
          <a:xfrm>
            <a:off x="0" y="1652381"/>
            <a:ext cx="12192000" cy="4842468"/>
            <a:chOff x="0" y="1229710"/>
            <a:chExt cx="12192000" cy="4842468"/>
          </a:xfrm>
        </p:grpSpPr>
        <p:pic>
          <p:nvPicPr>
            <p:cNvPr id="19" name="图片 29" descr="E:\aa0011\语音识别\提取\eng-pict\new\new2\15wei.tif15wei">
              <a:extLst>
                <a:ext uri="{FF2B5EF4-FFF2-40B4-BE49-F238E27FC236}">
                  <a16:creationId xmlns:a16="http://schemas.microsoft.com/office/drawing/2014/main" id="{5C0110EF-A251-46C2-AC34-0303A8A027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46960"/>
              <a:ext cx="2623145" cy="2346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 name="图片 27" descr="E:\aa0011\语音识别\提取\eng-pict\new\new2\19wei.tif19wei">
              <a:extLst>
                <a:ext uri="{FF2B5EF4-FFF2-40B4-BE49-F238E27FC236}">
                  <a16:creationId xmlns:a16="http://schemas.microsoft.com/office/drawing/2014/main" id="{4620D918-40B3-43AC-BCDA-0FBE85AC91EF}"/>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48938" y="1242534"/>
              <a:ext cx="2623145" cy="2346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33" descr="E:\aa0011\语音识别\提取\eng-pict\new\new2\20wei.tif20wei">
              <a:extLst>
                <a:ext uri="{FF2B5EF4-FFF2-40B4-BE49-F238E27FC236}">
                  <a16:creationId xmlns:a16="http://schemas.microsoft.com/office/drawing/2014/main" id="{B13634C8-71EF-4D83-ACBD-FC56815925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3874" y="1229710"/>
              <a:ext cx="2623145" cy="2346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2" name="图片 32" descr="E:\aa0011\语音识别\提取\eng-pict\new\new2\22wei.tif22wei">
              <a:extLst>
                <a:ext uri="{FF2B5EF4-FFF2-40B4-BE49-F238E27FC236}">
                  <a16:creationId xmlns:a16="http://schemas.microsoft.com/office/drawing/2014/main" id="{9180C29E-97E1-4CEB-A355-2B352885A6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9916" y="1294824"/>
              <a:ext cx="2623145" cy="2346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3" name="图片 37" descr="E:\aa0011\语音识别\提取\eng-pict\new\new2\24wei.tif24wei">
              <a:extLst>
                <a:ext uri="{FF2B5EF4-FFF2-40B4-BE49-F238E27FC236}">
                  <a16:creationId xmlns:a16="http://schemas.microsoft.com/office/drawing/2014/main" id="{95291A7E-B83F-47EF-A264-DE624C1F1C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68855" y="1252540"/>
              <a:ext cx="2623145" cy="2346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32" descr="E:\aa0011\语音识别\提取\eng-pict\new\new2\30wei.tif30wei">
              <a:extLst>
                <a:ext uri="{FF2B5EF4-FFF2-40B4-BE49-F238E27FC236}">
                  <a16:creationId xmlns:a16="http://schemas.microsoft.com/office/drawing/2014/main" id="{DA49715F-B54C-498D-85A4-B55F7E6B42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33874" y="3683501"/>
              <a:ext cx="2623145" cy="2346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 name="图片 30" descr="E:\aa0011\语音识别\提取\eng-pict\new\new2\27wei.tif27wei">
              <a:extLst>
                <a:ext uri="{FF2B5EF4-FFF2-40B4-BE49-F238E27FC236}">
                  <a16:creationId xmlns:a16="http://schemas.microsoft.com/office/drawing/2014/main" id="{AC2E367B-8865-43C4-87D6-FEB9ACD9E0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3707093"/>
              <a:ext cx="2623145" cy="2346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图片 39" descr="E:\aa0011\语音识别\提取\eng-pict\new\new2\28wei.tif28wei">
              <a:extLst>
                <a:ext uri="{FF2B5EF4-FFF2-40B4-BE49-F238E27FC236}">
                  <a16:creationId xmlns:a16="http://schemas.microsoft.com/office/drawing/2014/main" id="{76222BFC-406F-49F7-9571-3E7584A03E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48939" y="3711519"/>
              <a:ext cx="2623145" cy="2346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7" name="图片 33" descr="E:\aa0011\语音识别\提取\eng-pict\new\new2\36-2wei.tif36-2wei">
              <a:extLst>
                <a:ext uri="{FF2B5EF4-FFF2-40B4-BE49-F238E27FC236}">
                  <a16:creationId xmlns:a16="http://schemas.microsoft.com/office/drawing/2014/main" id="{2CE6CC7A-CEA0-477F-A340-696919D26B5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57019" y="3683501"/>
              <a:ext cx="2623145" cy="2346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8" name="图片 34" descr="E:\aa0011\语音识别\提取\eng-pict\new\new2\41wei.tif41wei">
              <a:extLst>
                <a:ext uri="{FF2B5EF4-FFF2-40B4-BE49-F238E27FC236}">
                  <a16:creationId xmlns:a16="http://schemas.microsoft.com/office/drawing/2014/main" id="{E94FAD9E-21F0-4483-B147-116464FDD71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68855" y="3725785"/>
              <a:ext cx="2623145" cy="2346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9" name="文本框 28">
            <a:extLst>
              <a:ext uri="{FF2B5EF4-FFF2-40B4-BE49-F238E27FC236}">
                <a16:creationId xmlns:a16="http://schemas.microsoft.com/office/drawing/2014/main" id="{1738761E-E58E-4E78-B12F-7D397C7A57C8}"/>
              </a:ext>
            </a:extLst>
          </p:cNvPr>
          <p:cNvSpPr txBox="1"/>
          <p:nvPr/>
        </p:nvSpPr>
        <p:spPr>
          <a:xfrm>
            <a:off x="3950679" y="269537"/>
            <a:ext cx="4290645" cy="707886"/>
          </a:xfrm>
          <a:prstGeom prst="rect">
            <a:avLst/>
          </a:prstGeom>
          <a:noFill/>
        </p:spPr>
        <p:txBody>
          <a:bodyPr wrap="square" rtlCol="0">
            <a:spAutoFit/>
          </a:bodyPr>
          <a:lstStyle/>
          <a:p>
            <a:pPr algn="ctr"/>
            <a:r>
              <a:rPr lang="zh-CN" altLang="en-US" sz="4000" dirty="0">
                <a:solidFill>
                  <a:schemeClr val="bg1"/>
                </a:solidFill>
                <a:latin typeface="微软雅黑" panose="020B0503020204020204" pitchFamily="34" charset="-122"/>
                <a:ea typeface="微软雅黑" panose="020B0503020204020204" pitchFamily="34" charset="-122"/>
              </a:rPr>
              <a:t>选取的十维特征</a:t>
            </a:r>
          </a:p>
        </p:txBody>
      </p:sp>
      <p:sp>
        <p:nvSpPr>
          <p:cNvPr id="31" name="矩形 30">
            <a:extLst>
              <a:ext uri="{FF2B5EF4-FFF2-40B4-BE49-F238E27FC236}">
                <a16:creationId xmlns:a16="http://schemas.microsoft.com/office/drawing/2014/main" id="{3E39DB50-1715-4B7A-9B6C-F4B1FEF33090}"/>
              </a:ext>
            </a:extLst>
          </p:cNvPr>
          <p:cNvSpPr/>
          <p:nvPr/>
        </p:nvSpPr>
        <p:spPr>
          <a:xfrm>
            <a:off x="0" y="16933"/>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solidFill>
                  <a:schemeClr val="bg1"/>
                </a:solidFill>
                <a:latin typeface="微软雅黑" panose="020B0503020204020204" pitchFamily="34" charset="-122"/>
                <a:ea typeface="微软雅黑" panose="020B0503020204020204" pitchFamily="34" charset="-122"/>
              </a:rPr>
              <a:t>MIV+CFS</a:t>
            </a:r>
            <a:r>
              <a:rPr lang="zh-CN" altLang="en-US" sz="4400" dirty="0">
                <a:solidFill>
                  <a:schemeClr val="bg1"/>
                </a:solidFill>
                <a:latin typeface="微软雅黑" panose="020B0503020204020204" pitchFamily="34" charset="-122"/>
                <a:ea typeface="微软雅黑" panose="020B0503020204020204" pitchFamily="34" charset="-122"/>
              </a:rPr>
              <a:t>提取语音信号</a:t>
            </a:r>
            <a:r>
              <a:rPr lang="en-US" altLang="zh-CN" sz="4400" dirty="0">
                <a:solidFill>
                  <a:schemeClr val="bg1"/>
                </a:solidFill>
                <a:latin typeface="微软雅黑" panose="020B0503020204020204" pitchFamily="34" charset="-122"/>
                <a:ea typeface="微软雅黑" panose="020B0503020204020204" pitchFamily="34" charset="-122"/>
              </a:rPr>
              <a:t>10</a:t>
            </a:r>
            <a:r>
              <a:rPr lang="zh-CN" altLang="en-US" sz="4400" dirty="0">
                <a:solidFill>
                  <a:schemeClr val="bg1"/>
                </a:solidFill>
                <a:latin typeface="微软雅黑" panose="020B0503020204020204" pitchFamily="34" charset="-122"/>
                <a:ea typeface="微软雅黑" panose="020B0503020204020204" pitchFamily="34" charset="-122"/>
              </a:rPr>
              <a:t>维相关特征</a:t>
            </a:r>
          </a:p>
        </p:txBody>
      </p:sp>
    </p:spTree>
    <p:extLst>
      <p:ext uri="{BB962C8B-B14F-4D97-AF65-F5344CB8AC3E}">
        <p14:creationId xmlns:p14="http://schemas.microsoft.com/office/powerpoint/2010/main" val="2537526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92139BC-44F0-424F-B253-7C0D9977CAF2}"/>
              </a:ext>
            </a:extLst>
          </p:cNvPr>
          <p:cNvSpPr/>
          <p:nvPr/>
        </p:nvSpPr>
        <p:spPr>
          <a:xfrm>
            <a:off x="0" y="16933"/>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solidFill>
                  <a:schemeClr val="bg1"/>
                </a:solidFill>
                <a:latin typeface="微软雅黑" panose="020B0503020204020204" pitchFamily="34" charset="-122"/>
                <a:ea typeface="微软雅黑" panose="020B0503020204020204" pitchFamily="34" charset="-122"/>
              </a:rPr>
              <a:t>MIV+CFS</a:t>
            </a:r>
            <a:r>
              <a:rPr lang="zh-CN" altLang="en-US" sz="4400" dirty="0">
                <a:solidFill>
                  <a:schemeClr val="bg1"/>
                </a:solidFill>
                <a:latin typeface="微软雅黑" panose="020B0503020204020204" pitchFamily="34" charset="-122"/>
                <a:ea typeface="微软雅黑" panose="020B0503020204020204" pitchFamily="34" charset="-122"/>
              </a:rPr>
              <a:t>提取语音信号不相关特征</a:t>
            </a:r>
          </a:p>
        </p:txBody>
      </p:sp>
      <p:grpSp>
        <p:nvGrpSpPr>
          <p:cNvPr id="11" name="组合 10">
            <a:extLst>
              <a:ext uri="{FF2B5EF4-FFF2-40B4-BE49-F238E27FC236}">
                <a16:creationId xmlns:a16="http://schemas.microsoft.com/office/drawing/2014/main" id="{0863339C-FCBF-4A62-9F42-40A9151C19A0}"/>
              </a:ext>
            </a:extLst>
          </p:cNvPr>
          <p:cNvGrpSpPr/>
          <p:nvPr/>
        </p:nvGrpSpPr>
        <p:grpSpPr>
          <a:xfrm>
            <a:off x="87923" y="1770058"/>
            <a:ext cx="8510954" cy="4780211"/>
            <a:chOff x="1406769" y="1717305"/>
            <a:chExt cx="7347438" cy="3892550"/>
          </a:xfrm>
        </p:grpSpPr>
        <p:pic>
          <p:nvPicPr>
            <p:cNvPr id="5" name="图片 4" descr="E:\aa0011\语音识别\提取\eng-pict\new\new2\12-2wei.tif12-2wei">
              <a:extLst>
                <a:ext uri="{FF2B5EF4-FFF2-40B4-BE49-F238E27FC236}">
                  <a16:creationId xmlns:a16="http://schemas.microsoft.com/office/drawing/2014/main" id="{E92511BE-479D-470D-A690-E7E255904DA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06769" y="1717305"/>
              <a:ext cx="2590800" cy="1946275"/>
            </a:xfrm>
            <a:prstGeom prst="rect">
              <a:avLst/>
            </a:prstGeom>
            <a:noFill/>
            <a:ln>
              <a:noFill/>
            </a:ln>
            <a:effectLst/>
          </p:spPr>
        </p:pic>
        <p:pic>
          <p:nvPicPr>
            <p:cNvPr id="6" name="图片 5">
              <a:extLst>
                <a:ext uri="{FF2B5EF4-FFF2-40B4-BE49-F238E27FC236}">
                  <a16:creationId xmlns:a16="http://schemas.microsoft.com/office/drawing/2014/main" id="{BDC0EC1D-84D0-4453-B47C-9E4469C8A51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692769" y="1717305"/>
              <a:ext cx="2590800" cy="1946275"/>
            </a:xfrm>
            <a:prstGeom prst="rect">
              <a:avLst/>
            </a:prstGeom>
            <a:noFill/>
            <a:ln>
              <a:noFill/>
            </a:ln>
          </p:spPr>
        </p:pic>
        <p:pic>
          <p:nvPicPr>
            <p:cNvPr id="7" name="图片 6">
              <a:extLst>
                <a:ext uri="{FF2B5EF4-FFF2-40B4-BE49-F238E27FC236}">
                  <a16:creationId xmlns:a16="http://schemas.microsoft.com/office/drawing/2014/main" id="{C6194EB4-7362-4391-BAF0-7EAE4200683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163407" y="1717305"/>
              <a:ext cx="2590800" cy="1946275"/>
            </a:xfrm>
            <a:prstGeom prst="rect">
              <a:avLst/>
            </a:prstGeom>
            <a:noFill/>
            <a:ln>
              <a:noFill/>
            </a:ln>
          </p:spPr>
        </p:pic>
        <p:pic>
          <p:nvPicPr>
            <p:cNvPr id="8" name="图片 7">
              <a:extLst>
                <a:ext uri="{FF2B5EF4-FFF2-40B4-BE49-F238E27FC236}">
                  <a16:creationId xmlns:a16="http://schemas.microsoft.com/office/drawing/2014/main" id="{387C583E-E183-4F2D-9B18-A802F4AC1E83}"/>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163407" y="3663580"/>
              <a:ext cx="2590800" cy="1946275"/>
            </a:xfrm>
            <a:prstGeom prst="rect">
              <a:avLst/>
            </a:prstGeom>
            <a:noFill/>
            <a:ln>
              <a:noFill/>
            </a:ln>
          </p:spPr>
        </p:pic>
        <p:pic>
          <p:nvPicPr>
            <p:cNvPr id="9" name="图片 8" descr="E:\aa0011\语音识别\提取\eng-pict\new\new2\51-2wei.tif51-2wei">
              <a:extLst>
                <a:ext uri="{FF2B5EF4-FFF2-40B4-BE49-F238E27FC236}">
                  <a16:creationId xmlns:a16="http://schemas.microsoft.com/office/drawing/2014/main" id="{5AF3907D-6AB0-4BCC-8BBE-29DEE6393C58}"/>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1406769" y="3663580"/>
              <a:ext cx="2590800" cy="1946275"/>
            </a:xfrm>
            <a:prstGeom prst="rect">
              <a:avLst/>
            </a:prstGeom>
            <a:noFill/>
            <a:ln>
              <a:noFill/>
            </a:ln>
          </p:spPr>
        </p:pic>
        <p:pic>
          <p:nvPicPr>
            <p:cNvPr id="10" name="图片 9">
              <a:extLst>
                <a:ext uri="{FF2B5EF4-FFF2-40B4-BE49-F238E27FC236}">
                  <a16:creationId xmlns:a16="http://schemas.microsoft.com/office/drawing/2014/main" id="{30A4863E-20DA-41E3-97F8-B0F168971067}"/>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3692769" y="3663580"/>
              <a:ext cx="2590800" cy="1946275"/>
            </a:xfrm>
            <a:prstGeom prst="rect">
              <a:avLst/>
            </a:prstGeom>
            <a:noFill/>
            <a:ln>
              <a:noFill/>
            </a:ln>
          </p:spPr>
        </p:pic>
      </p:grpSp>
      <p:sp>
        <p:nvSpPr>
          <p:cNvPr id="12" name="矩形 11">
            <a:extLst>
              <a:ext uri="{FF2B5EF4-FFF2-40B4-BE49-F238E27FC236}">
                <a16:creationId xmlns:a16="http://schemas.microsoft.com/office/drawing/2014/main" id="{5E1C757D-20BF-43E6-AF02-B8AD65F917C4}"/>
              </a:ext>
            </a:extLst>
          </p:cNvPr>
          <p:cNvSpPr/>
          <p:nvPr/>
        </p:nvSpPr>
        <p:spPr>
          <a:xfrm>
            <a:off x="8385000" y="2190392"/>
            <a:ext cx="3667768" cy="3939540"/>
          </a:xfrm>
          <a:prstGeom prst="rect">
            <a:avLst/>
          </a:prstGeom>
        </p:spPr>
        <p:txBody>
          <a:bodyPr wrap="square">
            <a:spAutoFit/>
          </a:bodyPr>
          <a:lstStyle/>
          <a:p>
            <a:pPr indent="304800" algn="just">
              <a:lnSpc>
                <a:spcPts val="2000"/>
              </a:lnSpc>
              <a:spcAft>
                <a:spcPts val="0"/>
              </a:spcAft>
            </a:pPr>
            <a:r>
              <a:rPr lang="zh-CN" altLang="zh-CN" kern="100" dirty="0">
                <a:latin typeface="Microsoft YaHei" panose="020B0503020204020204" pitchFamily="34" charset="-122"/>
                <a:ea typeface="Microsoft YaHei" panose="020B0503020204020204" pitchFamily="34" charset="-122"/>
              </a:rPr>
              <a:t>直方图水平轴是特征值，竖轴是句子的个数。它的内涵是：对于一个特定的特征，有多少具有特定情感的句子同时分布在在一个数据区域。例如，在图</a:t>
            </a:r>
            <a:r>
              <a:rPr lang="en-US" altLang="zh-CN" kern="100" dirty="0">
                <a:latin typeface="Microsoft YaHei" panose="020B0503020204020204" pitchFamily="34" charset="-122"/>
                <a:ea typeface="Microsoft YaHei" panose="020B0503020204020204" pitchFamily="34" charset="-122"/>
              </a:rPr>
              <a:t>5</a:t>
            </a:r>
            <a:r>
              <a:rPr lang="zh-CN" altLang="zh-CN" kern="100" dirty="0">
                <a:latin typeface="Microsoft YaHei" panose="020B0503020204020204" pitchFamily="34" charset="-122"/>
                <a:ea typeface="Microsoft YaHei" panose="020B0503020204020204" pitchFamily="34" charset="-122"/>
              </a:rPr>
              <a:t>（</a:t>
            </a:r>
            <a:r>
              <a:rPr lang="en-US" altLang="zh-CN" kern="100" dirty="0">
                <a:latin typeface="Microsoft YaHei" panose="020B0503020204020204" pitchFamily="34" charset="-122"/>
                <a:ea typeface="Microsoft YaHei" panose="020B0503020204020204" pitchFamily="34" charset="-122"/>
              </a:rPr>
              <a:t>a</a:t>
            </a:r>
            <a:r>
              <a:rPr lang="zh-CN" altLang="zh-CN" kern="100" dirty="0">
                <a:latin typeface="Microsoft YaHei" panose="020B0503020204020204" pitchFamily="34" charset="-122"/>
                <a:ea typeface="Microsoft YaHei" panose="020B0503020204020204" pitchFamily="34" charset="-122"/>
              </a:rPr>
              <a:t>）中，表示选择的第十五个特征，基频方差的情感状态分布。这个特性的值在</a:t>
            </a:r>
            <a:r>
              <a:rPr lang="en-US" altLang="zh-CN" kern="100" dirty="0">
                <a:latin typeface="Microsoft YaHei" panose="020B0503020204020204" pitchFamily="34" charset="-122"/>
                <a:ea typeface="Microsoft YaHei" panose="020B0503020204020204" pitchFamily="34" charset="-122"/>
              </a:rPr>
              <a:t>25</a:t>
            </a:r>
            <a:r>
              <a:rPr lang="zh-CN" altLang="zh-CN" kern="100" dirty="0">
                <a:latin typeface="Microsoft YaHei" panose="020B0503020204020204" pitchFamily="34" charset="-122"/>
                <a:ea typeface="Microsoft YaHei" panose="020B0503020204020204" pitchFamily="34" charset="-122"/>
              </a:rPr>
              <a:t>到</a:t>
            </a:r>
            <a:r>
              <a:rPr lang="en-US" altLang="zh-CN" kern="100" dirty="0">
                <a:latin typeface="Microsoft YaHei" panose="020B0503020204020204" pitchFamily="34" charset="-122"/>
                <a:ea typeface="Microsoft YaHei" panose="020B0503020204020204" pitchFamily="34" charset="-122"/>
              </a:rPr>
              <a:t>50</a:t>
            </a:r>
            <a:r>
              <a:rPr lang="zh-CN" altLang="zh-CN" kern="100" dirty="0">
                <a:latin typeface="Microsoft YaHei" panose="020B0503020204020204" pitchFamily="34" charset="-122"/>
                <a:ea typeface="Microsoft YaHei" panose="020B0503020204020204" pitchFamily="34" charset="-122"/>
              </a:rPr>
              <a:t>的区域时，只有</a:t>
            </a:r>
            <a:r>
              <a:rPr lang="en-US" altLang="zh-CN" kern="100" dirty="0">
                <a:latin typeface="Microsoft YaHei" panose="020B0503020204020204" pitchFamily="34" charset="-122"/>
                <a:ea typeface="Microsoft YaHei" panose="020B0503020204020204" pitchFamily="34" charset="-122"/>
              </a:rPr>
              <a:t>1</a:t>
            </a:r>
            <a:r>
              <a:rPr lang="zh-CN" altLang="zh-CN" kern="100" dirty="0">
                <a:latin typeface="Microsoft YaHei" panose="020B0503020204020204" pitchFamily="34" charset="-122"/>
                <a:ea typeface="Microsoft YaHei" panose="020B0503020204020204" pitchFamily="34" charset="-122"/>
              </a:rPr>
              <a:t>句属于“快乐”，</a:t>
            </a:r>
            <a:r>
              <a:rPr lang="en-US" altLang="zh-CN" kern="100" dirty="0">
                <a:latin typeface="Microsoft YaHei" panose="020B0503020204020204" pitchFamily="34" charset="-122"/>
                <a:ea typeface="Microsoft YaHei" panose="020B0503020204020204" pitchFamily="34" charset="-122"/>
              </a:rPr>
              <a:t> 1</a:t>
            </a:r>
            <a:r>
              <a:rPr lang="zh-CN" altLang="zh-CN" kern="100" dirty="0">
                <a:latin typeface="Microsoft YaHei" panose="020B0503020204020204" pitchFamily="34" charset="-122"/>
                <a:ea typeface="Microsoft YaHei" panose="020B0503020204020204" pitchFamily="34" charset="-122"/>
              </a:rPr>
              <a:t>句属于“生气”，</a:t>
            </a:r>
            <a:r>
              <a:rPr lang="en-US" altLang="zh-CN" kern="100" dirty="0">
                <a:latin typeface="Microsoft YaHei" panose="020B0503020204020204" pitchFamily="34" charset="-122"/>
                <a:ea typeface="Microsoft YaHei" panose="020B0503020204020204" pitchFamily="34" charset="-122"/>
              </a:rPr>
              <a:t>5</a:t>
            </a:r>
            <a:r>
              <a:rPr lang="zh-CN" altLang="zh-CN" kern="100" dirty="0">
                <a:latin typeface="Microsoft YaHei" panose="020B0503020204020204" pitchFamily="34" charset="-122"/>
                <a:ea typeface="Microsoft YaHei" panose="020B0503020204020204" pitchFamily="34" charset="-122"/>
              </a:rPr>
              <a:t>句属于“平静”，没有“惊喜”，但有超过</a:t>
            </a:r>
            <a:r>
              <a:rPr lang="en-US" altLang="zh-CN" kern="100" dirty="0">
                <a:latin typeface="Microsoft YaHei" panose="020B0503020204020204" pitchFamily="34" charset="-122"/>
                <a:ea typeface="Microsoft YaHei" panose="020B0503020204020204" pitchFamily="34" charset="-122"/>
              </a:rPr>
              <a:t>23</a:t>
            </a:r>
            <a:r>
              <a:rPr lang="zh-CN" altLang="zh-CN" kern="100" dirty="0">
                <a:latin typeface="Microsoft YaHei" panose="020B0503020204020204" pitchFamily="34" charset="-122"/>
                <a:ea typeface="Microsoft YaHei" panose="020B0503020204020204" pitchFamily="34" charset="-122"/>
              </a:rPr>
              <a:t>句话属于“悲伤”以及</a:t>
            </a:r>
            <a:r>
              <a:rPr lang="en-US" altLang="zh-CN" kern="100" dirty="0">
                <a:latin typeface="Microsoft YaHei" panose="020B0503020204020204" pitchFamily="34" charset="-122"/>
                <a:ea typeface="Microsoft YaHei" panose="020B0503020204020204" pitchFamily="34" charset="-122"/>
              </a:rPr>
              <a:t>24 </a:t>
            </a:r>
            <a:r>
              <a:rPr lang="zh-CN" altLang="zh-CN" kern="100" dirty="0">
                <a:latin typeface="Microsoft YaHei" panose="020B0503020204020204" pitchFamily="34" charset="-122"/>
                <a:ea typeface="Microsoft YaHei" panose="020B0503020204020204" pitchFamily="34" charset="-122"/>
              </a:rPr>
              <a:t>句属于“恐惧”。因此，如果一个句子的基音频率在</a:t>
            </a:r>
            <a:r>
              <a:rPr lang="en-US" altLang="zh-CN" kern="100" dirty="0">
                <a:latin typeface="Microsoft YaHei" panose="020B0503020204020204" pitchFamily="34" charset="-122"/>
                <a:ea typeface="Microsoft YaHei" panose="020B0503020204020204" pitchFamily="34" charset="-122"/>
              </a:rPr>
              <a:t>25</a:t>
            </a:r>
            <a:r>
              <a:rPr lang="zh-CN" altLang="zh-CN" kern="100" dirty="0">
                <a:latin typeface="Microsoft YaHei" panose="020B0503020204020204" pitchFamily="34" charset="-122"/>
                <a:ea typeface="Microsoft YaHei" panose="020B0503020204020204" pitchFamily="34" charset="-122"/>
              </a:rPr>
              <a:t>到</a:t>
            </a:r>
            <a:r>
              <a:rPr lang="en-US" altLang="zh-CN" kern="100" dirty="0">
                <a:latin typeface="Microsoft YaHei" panose="020B0503020204020204" pitchFamily="34" charset="-122"/>
                <a:ea typeface="Microsoft YaHei" panose="020B0503020204020204" pitchFamily="34" charset="-122"/>
              </a:rPr>
              <a:t>50</a:t>
            </a:r>
            <a:r>
              <a:rPr lang="zh-CN" altLang="zh-CN" kern="100" dirty="0">
                <a:latin typeface="Microsoft YaHei" panose="020B0503020204020204" pitchFamily="34" charset="-122"/>
                <a:ea typeface="Microsoft YaHei" panose="020B0503020204020204" pitchFamily="34" charset="-122"/>
              </a:rPr>
              <a:t>之间时，这句话的情感状态更属于“悲伤”或“恐惧”是比较合理的。</a:t>
            </a:r>
            <a:endParaRPr lang="zh-CN" altLang="zh-CN" sz="1400" kern="100" dirty="0">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97657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561D392B-5F5A-48F1-BAC2-04D92DFF994B}"/>
              </a:ext>
            </a:extLst>
          </p:cNvPr>
          <p:cNvGraphicFramePr>
            <a:graphicFrameLocks noGrp="1"/>
          </p:cNvGraphicFramePr>
          <p:nvPr>
            <p:extLst>
              <p:ext uri="{D42A27DB-BD31-4B8C-83A1-F6EECF244321}">
                <p14:modId xmlns:p14="http://schemas.microsoft.com/office/powerpoint/2010/main" val="2088775540"/>
              </p:ext>
            </p:extLst>
          </p:nvPr>
        </p:nvGraphicFramePr>
        <p:xfrm>
          <a:off x="1943100" y="125009"/>
          <a:ext cx="10248900" cy="6607981"/>
        </p:xfrm>
        <a:graphic>
          <a:graphicData uri="http://schemas.openxmlformats.org/drawingml/2006/table">
            <a:tbl>
              <a:tblPr firstRow="1" firstCol="1" bandRow="1">
                <a:tableStyleId>{5C22544A-7EE6-4342-B048-85BDC9FD1C3A}</a:tableStyleId>
              </a:tblPr>
              <a:tblGrid>
                <a:gridCol w="776748">
                  <a:extLst>
                    <a:ext uri="{9D8B030D-6E8A-4147-A177-3AD203B41FA5}">
                      <a16:colId xmlns:a16="http://schemas.microsoft.com/office/drawing/2014/main" val="2084663425"/>
                    </a:ext>
                  </a:extLst>
                </a:gridCol>
                <a:gridCol w="4487386">
                  <a:extLst>
                    <a:ext uri="{9D8B030D-6E8A-4147-A177-3AD203B41FA5}">
                      <a16:colId xmlns:a16="http://schemas.microsoft.com/office/drawing/2014/main" val="905721261"/>
                    </a:ext>
                  </a:extLst>
                </a:gridCol>
                <a:gridCol w="4984766">
                  <a:extLst>
                    <a:ext uri="{9D8B030D-6E8A-4147-A177-3AD203B41FA5}">
                      <a16:colId xmlns:a16="http://schemas.microsoft.com/office/drawing/2014/main" val="2441489784"/>
                    </a:ext>
                  </a:extLst>
                </a:gridCol>
              </a:tblGrid>
              <a:tr h="835695">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特征</a:t>
                      </a: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分类特征</a:t>
                      </a: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endParaRPr lang="en-US" altLang="zh-CN" sz="1800" kern="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特征提取值</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2488403734"/>
                  </a:ext>
                </a:extLst>
              </a:tr>
              <a:tr h="835695">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时域</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均方根</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1800" kern="0" dirty="0">
                          <a:effectLst/>
                          <a:latin typeface="Microsoft YaHei" panose="020B0503020204020204" pitchFamily="34" charset="-122"/>
                          <a:ea typeface="Microsoft YaHei" panose="020B0503020204020204" pitchFamily="34" charset="-122"/>
                        </a:rPr>
                        <a:t>    </a:t>
                      </a:r>
                    </a:p>
                    <a:p>
                      <a:pPr algn="ctr">
                        <a:spcAft>
                          <a:spcPts val="0"/>
                        </a:spcAft>
                      </a:pPr>
                      <a:r>
                        <a:rPr lang="zh-CN" sz="1800" kern="0" dirty="0">
                          <a:effectLst/>
                          <a:latin typeface="Microsoft YaHei" panose="020B0503020204020204" pitchFamily="34" charset="-122"/>
                          <a:ea typeface="Microsoft YaHei" panose="020B0503020204020204" pitchFamily="34" charset="-122"/>
                        </a:rPr>
                        <a:t>均值，方差，斜率，周期频率，周期幅度，周期熵</a:t>
                      </a: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3139597918"/>
                  </a:ext>
                </a:extLst>
              </a:tr>
              <a:tr h="835695">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波形</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峰值、质心</a:t>
                      </a:r>
                      <a:endParaRPr lang="zh-CN" sz="1800" kern="100" dirty="0">
                        <a:effectLst/>
                        <a:latin typeface="Microsoft YaHei" panose="020B0503020204020204" pitchFamily="34" charset="-122"/>
                        <a:ea typeface="Microsoft YaHei" panose="020B0503020204020204" pitchFamily="34" charset="-122"/>
                      </a:endParaRPr>
                    </a:p>
                    <a:p>
                      <a:pPr algn="ctr">
                        <a:spcAft>
                          <a:spcPts val="0"/>
                        </a:spcAft>
                      </a:pPr>
                      <a:r>
                        <a:rPr lang="en-US" sz="1800" kern="0" dirty="0">
                          <a:effectLst/>
                          <a:latin typeface="Microsoft YaHei" panose="020B0503020204020204" pitchFamily="34" charset="-122"/>
                          <a:ea typeface="Microsoft YaHei" panose="020B0503020204020204" pitchFamily="34" charset="-122"/>
                        </a:rPr>
                        <a:t> </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峰值位置，峰值最大值，质心均值</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4140156921"/>
                  </a:ext>
                </a:extLst>
              </a:tr>
              <a:tr h="835695">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节奏</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节拍、激起</a:t>
                      </a:r>
                      <a:endParaRPr lang="zh-CN" sz="1800" kern="100" dirty="0">
                        <a:effectLst/>
                        <a:latin typeface="Microsoft YaHei" panose="020B0503020204020204" pitchFamily="34" charset="-122"/>
                        <a:ea typeface="Microsoft YaHei" panose="020B0503020204020204" pitchFamily="34" charset="-122"/>
                      </a:endParaRPr>
                    </a:p>
                    <a:p>
                      <a:pPr algn="ctr">
                        <a:spcAft>
                          <a:spcPts val="0"/>
                        </a:spcAft>
                      </a:pPr>
                      <a:r>
                        <a:rPr lang="en-US" sz="1800" kern="0" dirty="0">
                          <a:effectLst/>
                          <a:latin typeface="Microsoft YaHei" panose="020B0503020204020204" pitchFamily="34" charset="-122"/>
                          <a:ea typeface="Microsoft YaHei" panose="020B0503020204020204" pitchFamily="34" charset="-122"/>
                        </a:rPr>
                        <a:t> </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节拍均值、激起均值，斜率</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449035505"/>
                  </a:ext>
                </a:extLst>
              </a:tr>
              <a:tr h="1238812">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谱特征</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indent="266700" algn="ctr">
                        <a:spcAft>
                          <a:spcPts val="0"/>
                        </a:spcAft>
                      </a:pPr>
                      <a:r>
                        <a:rPr lang="zh-CN" sz="1800" kern="0" dirty="0">
                          <a:effectLst/>
                          <a:latin typeface="Microsoft YaHei" panose="020B0503020204020204" pitchFamily="34" charset="-122"/>
                          <a:ea typeface="Microsoft YaHei" panose="020B0503020204020204" pitchFamily="34" charset="-122"/>
                        </a:rPr>
                        <a:t>质心、亮度、延展、偏斜、峰态、滚降（阈值</a:t>
                      </a:r>
                      <a:r>
                        <a:rPr lang="en-US" sz="1800" kern="0" dirty="0">
                          <a:effectLst/>
                          <a:latin typeface="Microsoft YaHei" panose="020B0503020204020204" pitchFamily="34" charset="-122"/>
                          <a:ea typeface="Microsoft YaHei" panose="020B0503020204020204" pitchFamily="34" charset="-122"/>
                        </a:rPr>
                        <a:t>95%</a:t>
                      </a:r>
                      <a:r>
                        <a:rPr lang="zh-CN" sz="1800" kern="0" dirty="0">
                          <a:effectLst/>
                          <a:latin typeface="Microsoft YaHei" panose="020B0503020204020204" pitchFamily="34" charset="-122"/>
                          <a:ea typeface="Microsoft YaHei" panose="020B0503020204020204" pitchFamily="34" charset="-122"/>
                        </a:rPr>
                        <a:t>）、滚降（阈值</a:t>
                      </a:r>
                      <a:r>
                        <a:rPr lang="en-US" sz="1800" kern="0" dirty="0">
                          <a:effectLst/>
                          <a:latin typeface="Microsoft YaHei" panose="020B0503020204020204" pitchFamily="34" charset="-122"/>
                          <a:ea typeface="Microsoft YaHei" panose="020B0503020204020204" pitchFamily="34" charset="-122"/>
                        </a:rPr>
                        <a:t>85%</a:t>
                      </a:r>
                      <a:r>
                        <a:rPr lang="zh-CN" sz="1800" kern="0" dirty="0">
                          <a:effectLst/>
                          <a:latin typeface="Microsoft YaHei" panose="020B0503020204020204" pitchFamily="34" charset="-122"/>
                          <a:ea typeface="Microsoft YaHei" panose="020B0503020204020204" pitchFamily="34" charset="-122"/>
                        </a:rPr>
                        <a:t>）、谱熵、谱平坦度、粗糙度、不规则度</a:t>
                      </a:r>
                      <a:endParaRPr lang="zh-CN" sz="1800" kern="100" dirty="0">
                        <a:effectLst/>
                        <a:latin typeface="Microsoft YaHei" panose="020B0503020204020204" pitchFamily="34" charset="-122"/>
                        <a:ea typeface="Microsoft YaHei" panose="020B0503020204020204" pitchFamily="34" charset="-122"/>
                      </a:endParaRPr>
                    </a:p>
                    <a:p>
                      <a:pPr indent="266700" algn="ctr">
                        <a:spcAft>
                          <a:spcPts val="0"/>
                        </a:spcAft>
                      </a:pPr>
                      <a:r>
                        <a:rPr lang="en-US" sz="1800" kern="0" dirty="0">
                          <a:effectLst/>
                          <a:latin typeface="Microsoft YaHei" panose="020B0503020204020204" pitchFamily="34" charset="-122"/>
                          <a:ea typeface="Microsoft YaHei" panose="020B0503020204020204" pitchFamily="34" charset="-122"/>
                        </a:rPr>
                        <a:t> </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1800" kern="0">
                          <a:effectLst/>
                          <a:latin typeface="Microsoft YaHei" panose="020B0503020204020204" pitchFamily="34" charset="-122"/>
                          <a:ea typeface="Microsoft YaHei" panose="020B0503020204020204" pitchFamily="34" charset="-122"/>
                        </a:rPr>
                        <a:t>    </a:t>
                      </a:r>
                      <a:r>
                        <a:rPr lang="zh-CN" sz="1800" kern="0">
                          <a:effectLst/>
                          <a:latin typeface="Microsoft YaHei" panose="020B0503020204020204" pitchFamily="34" charset="-122"/>
                          <a:ea typeface="Microsoft YaHei" panose="020B0503020204020204" pitchFamily="34" charset="-122"/>
                        </a:rPr>
                        <a:t>均值，方差，斜率，周期频率，周期幅度，周期熵</a:t>
                      </a:r>
                      <a:endParaRPr lang="zh-CN" sz="18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4097548440"/>
                  </a:ext>
                </a:extLst>
              </a:tr>
              <a:tr h="835695">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音色</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过零率、最低能量、谱通量</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1800" kern="0" dirty="0">
                          <a:effectLst/>
                          <a:latin typeface="Microsoft YaHei" panose="020B0503020204020204" pitchFamily="34" charset="-122"/>
                          <a:ea typeface="Microsoft YaHei" panose="020B0503020204020204" pitchFamily="34" charset="-122"/>
                        </a:rPr>
                        <a:t>   </a:t>
                      </a:r>
                    </a:p>
                    <a:p>
                      <a:pPr algn="ctr">
                        <a:spcAft>
                          <a:spcPts val="0"/>
                        </a:spcAft>
                      </a:pPr>
                      <a:r>
                        <a:rPr lang="en-US" sz="1800" kern="0" dirty="0">
                          <a:effectLst/>
                          <a:latin typeface="Microsoft YaHei" panose="020B0503020204020204" pitchFamily="34" charset="-122"/>
                          <a:ea typeface="Microsoft YaHei" panose="020B0503020204020204" pitchFamily="34" charset="-122"/>
                        </a:rPr>
                        <a:t> </a:t>
                      </a:r>
                      <a:r>
                        <a:rPr lang="zh-CN" sz="1800" kern="0" dirty="0">
                          <a:effectLst/>
                          <a:latin typeface="Microsoft YaHei" panose="020B0503020204020204" pitchFamily="34" charset="-122"/>
                          <a:ea typeface="Microsoft YaHei" panose="020B0503020204020204" pitchFamily="34" charset="-122"/>
                        </a:rPr>
                        <a:t>均值，方差，斜率，周期频率，周期幅度，周期熵</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3270393480"/>
                  </a:ext>
                </a:extLst>
              </a:tr>
              <a:tr h="929109">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音调</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1800" kern="0">
                          <a:effectLst/>
                          <a:latin typeface="Microsoft YaHei" panose="020B0503020204020204" pitchFamily="34" charset="-122"/>
                          <a:ea typeface="Microsoft YaHei" panose="020B0503020204020204" pitchFamily="34" charset="-122"/>
                        </a:rPr>
                        <a:t>    </a:t>
                      </a:r>
                      <a:r>
                        <a:rPr lang="zh-CN" sz="1800" kern="0">
                          <a:effectLst/>
                          <a:latin typeface="Microsoft YaHei" panose="020B0503020204020204" pitchFamily="34" charset="-122"/>
                          <a:ea typeface="Microsoft YaHei" panose="020B0503020204020204" pitchFamily="34" charset="-122"/>
                        </a:rPr>
                        <a:t>色谱峰值位置、峰值最大值、色谱质心、关键清晰度、</a:t>
                      </a:r>
                      <a:endParaRPr lang="zh-CN" sz="1800" kern="100">
                        <a:effectLst/>
                        <a:latin typeface="Microsoft YaHei" panose="020B0503020204020204" pitchFamily="34" charset="-122"/>
                        <a:ea typeface="Microsoft YaHei" panose="020B0503020204020204" pitchFamily="34" charset="-122"/>
                      </a:endParaRPr>
                    </a:p>
                    <a:p>
                      <a:pPr algn="ctr">
                        <a:spcAft>
                          <a:spcPts val="0"/>
                        </a:spcAft>
                      </a:pPr>
                      <a:r>
                        <a:rPr lang="zh-CN" sz="1800" kern="0">
                          <a:effectLst/>
                          <a:latin typeface="Microsoft YaHei" panose="020B0503020204020204" pitchFamily="34" charset="-122"/>
                          <a:ea typeface="Microsoft YaHei" panose="020B0503020204020204" pitchFamily="34" charset="-122"/>
                        </a:rPr>
                        <a:t>模式、谐波变化</a:t>
                      </a:r>
                      <a:endParaRPr lang="zh-CN" sz="18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1800" kern="0" dirty="0">
                          <a:effectLst/>
                          <a:latin typeface="Microsoft YaHei" panose="020B0503020204020204" pitchFamily="34" charset="-122"/>
                          <a:ea typeface="Microsoft YaHei" panose="020B0503020204020204" pitchFamily="34" charset="-122"/>
                        </a:rPr>
                        <a:t>    </a:t>
                      </a:r>
                    </a:p>
                    <a:p>
                      <a:pPr algn="ctr">
                        <a:spcAft>
                          <a:spcPts val="0"/>
                        </a:spcAft>
                      </a:pPr>
                      <a:r>
                        <a:rPr lang="zh-CN" sz="1800" kern="0" dirty="0">
                          <a:effectLst/>
                          <a:latin typeface="Microsoft YaHei" panose="020B0503020204020204" pitchFamily="34" charset="-122"/>
                          <a:ea typeface="Microsoft YaHei" panose="020B0503020204020204" pitchFamily="34" charset="-122"/>
                        </a:rPr>
                        <a:t>质心等的均值，方差，斜率，周期频率，周期幅度，周期熵</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2832269118"/>
                  </a:ext>
                </a:extLst>
              </a:tr>
            </a:tbl>
          </a:graphicData>
        </a:graphic>
      </p:graphicFrame>
      <p:sp>
        <p:nvSpPr>
          <p:cNvPr id="5" name="矩形 4">
            <a:extLst>
              <a:ext uri="{FF2B5EF4-FFF2-40B4-BE49-F238E27FC236}">
                <a16:creationId xmlns:a16="http://schemas.microsoft.com/office/drawing/2014/main" id="{78E80F9C-622D-40B9-8007-933D201AEA3E}"/>
              </a:ext>
            </a:extLst>
          </p:cNvPr>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E0667E25-665B-4A92-9897-ACEDAB978A73}"/>
              </a:ext>
            </a:extLst>
          </p:cNvPr>
          <p:cNvSpPr txBox="1"/>
          <p:nvPr/>
        </p:nvSpPr>
        <p:spPr>
          <a:xfrm flipH="1">
            <a:off x="-362301" y="1113184"/>
            <a:ext cx="2031325" cy="4631629"/>
          </a:xfrm>
          <a:prstGeom prst="rect">
            <a:avLst/>
          </a:prstGeom>
          <a:noFill/>
        </p:spPr>
        <p:txBody>
          <a:bodyPr vert="eaVert" wrap="squar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音乐信号选择特征（</a:t>
            </a:r>
            <a:r>
              <a:rPr lang="en-US" altLang="zh-CN" sz="4000" dirty="0">
                <a:solidFill>
                  <a:schemeClr val="bg1"/>
                </a:solidFill>
                <a:latin typeface="微软雅黑" panose="020B0503020204020204" pitchFamily="34" charset="-122"/>
                <a:ea typeface="微软雅黑" panose="020B0503020204020204" pitchFamily="34" charset="-122"/>
              </a:rPr>
              <a:t>138</a:t>
            </a:r>
            <a:r>
              <a:rPr lang="zh-CN" altLang="en-US" sz="4000" dirty="0">
                <a:solidFill>
                  <a:schemeClr val="bg1"/>
                </a:solidFill>
                <a:latin typeface="微软雅黑" panose="020B0503020204020204" pitchFamily="34" charset="-122"/>
                <a:ea typeface="微软雅黑" panose="020B0503020204020204" pitchFamily="34" charset="-122"/>
              </a:rPr>
              <a:t>维）</a:t>
            </a:r>
          </a:p>
          <a:p>
            <a:endParaRPr lang="zh-CN" altLang="en-US" sz="4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87503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7F3F884-B40F-481A-AD67-6312DC0BB7A0}"/>
              </a:ext>
            </a:extLst>
          </p:cNvPr>
          <p:cNvSpPr/>
          <p:nvPr/>
        </p:nvSpPr>
        <p:spPr>
          <a:xfrm>
            <a:off x="0" y="-17585"/>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chemeClr val="bg1"/>
                </a:solidFill>
                <a:latin typeface="微软雅黑" panose="020B0503020204020204" pitchFamily="34" charset="-122"/>
                <a:ea typeface="微软雅黑" panose="020B0503020204020204" pitchFamily="34" charset="-122"/>
              </a:rPr>
              <a:t>音乐信号情感识别</a:t>
            </a:r>
            <a:r>
              <a:rPr lang="en-US" altLang="zh-CN" sz="4400" dirty="0">
                <a:solidFill>
                  <a:schemeClr val="bg1"/>
                </a:solidFill>
                <a:latin typeface="微软雅黑" panose="020B0503020204020204" pitchFamily="34" charset="-122"/>
                <a:ea typeface="微软雅黑" panose="020B0503020204020204" pitchFamily="34" charset="-122"/>
              </a:rPr>
              <a:t>——GA+CFS</a:t>
            </a:r>
            <a:r>
              <a:rPr lang="zh-CN" altLang="en-US" sz="4400" dirty="0">
                <a:solidFill>
                  <a:schemeClr val="bg1"/>
                </a:solidFill>
                <a:latin typeface="微软雅黑" panose="020B0503020204020204" pitchFamily="34" charset="-122"/>
                <a:ea typeface="微软雅黑" panose="020B0503020204020204" pitchFamily="34" charset="-122"/>
              </a:rPr>
              <a:t>降维</a:t>
            </a:r>
          </a:p>
        </p:txBody>
      </p:sp>
      <p:pic>
        <p:nvPicPr>
          <p:cNvPr id="3074" name="图片 1">
            <a:extLst>
              <a:ext uri="{FF2B5EF4-FFF2-40B4-BE49-F238E27FC236}">
                <a16:creationId xmlns:a16="http://schemas.microsoft.com/office/drawing/2014/main" id="{329C8F9A-57B0-43E0-9441-0551382B01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137" t="5707" r="7050"/>
          <a:stretch>
            <a:fillRect/>
          </a:stretch>
        </p:blipFill>
        <p:spPr bwMode="auto">
          <a:xfrm>
            <a:off x="196605" y="2098918"/>
            <a:ext cx="5046541" cy="4029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A75EFF2A-FC43-4D42-8293-F2FD42F0A878}"/>
              </a:ext>
            </a:extLst>
          </p:cNvPr>
          <p:cNvSpPr/>
          <p:nvPr/>
        </p:nvSpPr>
        <p:spPr>
          <a:xfrm>
            <a:off x="5536223" y="1630787"/>
            <a:ext cx="6096000" cy="4965462"/>
          </a:xfrm>
          <a:prstGeom prst="rect">
            <a:avLst/>
          </a:prstGeom>
        </p:spPr>
        <p:txBody>
          <a:bodyPr>
            <a:spAutoFit/>
          </a:bodyPr>
          <a:lstStyle/>
          <a:p>
            <a:pPr indent="304800" algn="just">
              <a:lnSpc>
                <a:spcPts val="2000"/>
              </a:lnSpc>
              <a:spcAft>
                <a:spcPts val="0"/>
              </a:spcAft>
            </a:pPr>
            <a:r>
              <a:rPr lang="zh-CN" altLang="zh-CN" kern="100" dirty="0">
                <a:latin typeface="Microsoft YaHei" panose="020B0503020204020204" pitchFamily="34" charset="-122"/>
                <a:ea typeface="Microsoft YaHei" panose="020B0503020204020204" pitchFamily="34" charset="-122"/>
              </a:rPr>
              <a:t>（</a:t>
            </a:r>
            <a:r>
              <a:rPr lang="en-US" altLang="zh-CN" kern="100" dirty="0">
                <a:latin typeface="Microsoft YaHei" panose="020B0503020204020204" pitchFamily="34" charset="-122"/>
                <a:ea typeface="Microsoft YaHei" panose="020B0503020204020204" pitchFamily="34" charset="-122"/>
              </a:rPr>
              <a:t>1</a:t>
            </a:r>
            <a:r>
              <a:rPr lang="zh-CN" altLang="zh-CN" kern="100" dirty="0">
                <a:latin typeface="Microsoft YaHei" panose="020B0503020204020204" pitchFamily="34" charset="-122"/>
                <a:ea typeface="Microsoft YaHei" panose="020B0503020204020204" pitchFamily="34" charset="-122"/>
              </a:rPr>
              <a:t>）编码。将编码长度设定为预处理后的特征数，每个编码对应问题的一个解，即染色体。当染色体的值为</a:t>
            </a:r>
            <a:r>
              <a:rPr lang="en-US" altLang="zh-CN" kern="100" dirty="0">
                <a:latin typeface="Microsoft YaHei" panose="020B0503020204020204" pitchFamily="34" charset="-122"/>
                <a:ea typeface="Microsoft YaHei" panose="020B0503020204020204" pitchFamily="34" charset="-122"/>
              </a:rPr>
              <a:t>1</a:t>
            </a:r>
            <a:r>
              <a:rPr lang="zh-CN" altLang="zh-CN" kern="100" dirty="0">
                <a:latin typeface="Microsoft YaHei" panose="020B0503020204020204" pitchFamily="34" charset="-122"/>
                <a:ea typeface="Microsoft YaHei" panose="020B0503020204020204" pitchFamily="34" charset="-122"/>
              </a:rPr>
              <a:t>时，表示对应的特征被选中并可以进行建模；当染色体的值为</a:t>
            </a:r>
            <a:r>
              <a:rPr lang="en-US" altLang="zh-CN" kern="100" dirty="0">
                <a:latin typeface="Microsoft YaHei" panose="020B0503020204020204" pitchFamily="34" charset="-122"/>
                <a:ea typeface="Microsoft YaHei" panose="020B0503020204020204" pitchFamily="34" charset="-122"/>
              </a:rPr>
              <a:t>0</a:t>
            </a:r>
            <a:r>
              <a:rPr lang="zh-CN" altLang="zh-CN" kern="100" dirty="0">
                <a:latin typeface="Microsoft YaHei" panose="020B0503020204020204" pitchFamily="34" charset="-122"/>
                <a:ea typeface="Microsoft YaHei" panose="020B0503020204020204" pitchFamily="34" charset="-122"/>
              </a:rPr>
              <a:t>时，表示该特征未被选中，即淘汰此染色体。</a:t>
            </a:r>
            <a:endParaRPr lang="zh-CN" altLang="zh-CN" sz="1400" kern="100" dirty="0">
              <a:latin typeface="Microsoft YaHei" panose="020B0503020204020204" pitchFamily="34" charset="-122"/>
              <a:ea typeface="Microsoft YaHei" panose="020B0503020204020204" pitchFamily="34" charset="-122"/>
            </a:endParaRPr>
          </a:p>
          <a:p>
            <a:pPr indent="304800" algn="just">
              <a:lnSpc>
                <a:spcPts val="2000"/>
              </a:lnSpc>
              <a:spcAft>
                <a:spcPts val="0"/>
              </a:spcAft>
            </a:pPr>
            <a:r>
              <a:rPr lang="zh-CN" altLang="zh-CN" kern="100" dirty="0">
                <a:latin typeface="Microsoft YaHei" panose="020B0503020204020204" pitchFamily="34" charset="-122"/>
                <a:ea typeface="Microsoft YaHei" panose="020B0503020204020204" pitchFamily="34" charset="-122"/>
              </a:rPr>
              <a:t>（</a:t>
            </a:r>
            <a:r>
              <a:rPr lang="en-US" altLang="zh-CN" kern="100" dirty="0">
                <a:latin typeface="Microsoft YaHei" panose="020B0503020204020204" pitchFamily="34" charset="-122"/>
                <a:ea typeface="Microsoft YaHei" panose="020B0503020204020204" pitchFamily="34" charset="-122"/>
              </a:rPr>
              <a:t>2</a:t>
            </a:r>
            <a:r>
              <a:rPr lang="zh-CN" altLang="zh-CN" kern="100" dirty="0">
                <a:latin typeface="Microsoft YaHei" panose="020B0503020204020204" pitchFamily="34" charset="-122"/>
                <a:ea typeface="Microsoft YaHei" panose="020B0503020204020204" pitchFamily="34" charset="-122"/>
              </a:rPr>
              <a:t>）设定初始群体和终止条件。本系统种群大小设定为</a:t>
            </a:r>
            <a:r>
              <a:rPr lang="en-US" altLang="zh-CN" kern="100" dirty="0">
                <a:latin typeface="Microsoft YaHei" panose="020B0503020204020204" pitchFamily="34" charset="-122"/>
                <a:ea typeface="Microsoft YaHei" panose="020B0503020204020204" pitchFamily="34" charset="-122"/>
              </a:rPr>
              <a:t>50</a:t>
            </a:r>
            <a:r>
              <a:rPr lang="zh-CN" altLang="zh-CN" kern="100" dirty="0">
                <a:latin typeface="Microsoft YaHei" panose="020B0503020204020204" pitchFamily="34" charset="-122"/>
                <a:ea typeface="Microsoft YaHei" panose="020B0503020204020204" pitchFamily="34" charset="-122"/>
              </a:rPr>
              <a:t>，即利用随机产生</a:t>
            </a:r>
            <a:r>
              <a:rPr lang="en-US" altLang="zh-CN" kern="100" dirty="0">
                <a:latin typeface="Microsoft YaHei" panose="020B0503020204020204" pitchFamily="34" charset="-122"/>
                <a:ea typeface="Microsoft YaHei" panose="020B0503020204020204" pitchFamily="34" charset="-122"/>
              </a:rPr>
              <a:t>50</a:t>
            </a:r>
            <a:r>
              <a:rPr lang="zh-CN" altLang="zh-CN" kern="100" dirty="0">
                <a:latin typeface="Microsoft YaHei" panose="020B0503020204020204" pitchFamily="34" charset="-122"/>
                <a:ea typeface="Microsoft YaHei" panose="020B0503020204020204" pitchFamily="34" charset="-122"/>
              </a:rPr>
              <a:t>个染色体组成初始群体，进化代数设置为</a:t>
            </a:r>
            <a:r>
              <a:rPr lang="en-US" altLang="zh-CN" kern="100" dirty="0">
                <a:latin typeface="Microsoft YaHei" panose="020B0503020204020204" pitchFamily="34" charset="-122"/>
                <a:ea typeface="Microsoft YaHei" panose="020B0503020204020204" pitchFamily="34" charset="-122"/>
              </a:rPr>
              <a:t>200</a:t>
            </a:r>
            <a:r>
              <a:rPr lang="zh-CN" altLang="zh-CN" kern="100" dirty="0">
                <a:latin typeface="Microsoft YaHei" panose="020B0503020204020204" pitchFamily="34" charset="-122"/>
                <a:ea typeface="Microsoft YaHei" panose="020B0503020204020204" pitchFamily="34" charset="-122"/>
              </a:rPr>
              <a:t>。</a:t>
            </a:r>
            <a:endParaRPr lang="zh-CN" altLang="zh-CN" sz="1400" kern="100" dirty="0">
              <a:latin typeface="Microsoft YaHei" panose="020B0503020204020204" pitchFamily="34" charset="-122"/>
              <a:ea typeface="Microsoft YaHei" panose="020B0503020204020204" pitchFamily="34" charset="-122"/>
            </a:endParaRPr>
          </a:p>
          <a:p>
            <a:pPr indent="304800" algn="just">
              <a:lnSpc>
                <a:spcPts val="2000"/>
              </a:lnSpc>
              <a:spcAft>
                <a:spcPts val="0"/>
              </a:spcAft>
            </a:pPr>
            <a:r>
              <a:rPr lang="zh-CN" altLang="zh-CN" kern="100" dirty="0">
                <a:latin typeface="Microsoft YaHei" panose="020B0503020204020204" pitchFamily="34" charset="-122"/>
                <a:ea typeface="Microsoft YaHei" panose="020B0503020204020204" pitchFamily="34" charset="-122"/>
              </a:rPr>
              <a:t>（</a:t>
            </a:r>
            <a:r>
              <a:rPr lang="en-US" altLang="zh-CN" kern="100" dirty="0">
                <a:latin typeface="Microsoft YaHei" panose="020B0503020204020204" pitchFamily="34" charset="-122"/>
                <a:ea typeface="Microsoft YaHei" panose="020B0503020204020204" pitchFamily="34" charset="-122"/>
              </a:rPr>
              <a:t>3</a:t>
            </a:r>
            <a:r>
              <a:rPr lang="zh-CN" altLang="zh-CN" kern="100" dirty="0">
                <a:latin typeface="Microsoft YaHei" panose="020B0503020204020204" pitchFamily="34" charset="-122"/>
                <a:ea typeface="Microsoft YaHei" panose="020B0503020204020204" pitchFamily="34" charset="-122"/>
              </a:rPr>
              <a:t>）设定适应度函数。适应度函数衡量种群中不同个体在遗传进化中能够达到或者相对近似解的距离，通过适应度函数评价，得分高的个体被认为比较优秀，其遗传到下一代的概率就比较大。本文利用</a:t>
            </a:r>
            <a:r>
              <a:rPr lang="en-US" altLang="zh-CN" kern="100" dirty="0">
                <a:latin typeface="Microsoft YaHei" panose="020B0503020204020204" pitchFamily="34" charset="-122"/>
                <a:ea typeface="Microsoft YaHei" panose="020B0503020204020204" pitchFamily="34" charset="-122"/>
              </a:rPr>
              <a:t>CFS</a:t>
            </a:r>
            <a:r>
              <a:rPr lang="zh-CN" altLang="zh-CN" kern="100" dirty="0">
                <a:latin typeface="Microsoft YaHei" panose="020B0503020204020204" pitchFamily="34" charset="-122"/>
                <a:ea typeface="Microsoft YaHei" panose="020B0503020204020204" pitchFamily="34" charset="-122"/>
              </a:rPr>
              <a:t>方法作为遗传算法的适应度函数。</a:t>
            </a:r>
            <a:endParaRPr lang="zh-CN" altLang="zh-CN" sz="1400" kern="100" dirty="0">
              <a:latin typeface="Microsoft YaHei" panose="020B0503020204020204" pitchFamily="34" charset="-122"/>
              <a:ea typeface="Microsoft YaHei" panose="020B0503020204020204" pitchFamily="34" charset="-122"/>
            </a:endParaRPr>
          </a:p>
          <a:p>
            <a:pPr indent="304800" algn="just">
              <a:lnSpc>
                <a:spcPts val="2000"/>
              </a:lnSpc>
              <a:spcAft>
                <a:spcPts val="0"/>
              </a:spcAft>
            </a:pPr>
            <a:r>
              <a:rPr lang="zh-CN" altLang="zh-CN" kern="100" dirty="0">
                <a:latin typeface="Microsoft YaHei" panose="020B0503020204020204" pitchFamily="34" charset="-122"/>
                <a:ea typeface="Microsoft YaHei" panose="020B0503020204020204" pitchFamily="34" charset="-122"/>
              </a:rPr>
              <a:t>（</a:t>
            </a:r>
            <a:r>
              <a:rPr lang="en-US" altLang="zh-CN" kern="100" dirty="0">
                <a:latin typeface="Microsoft YaHei" panose="020B0503020204020204" pitchFamily="34" charset="-122"/>
                <a:ea typeface="Microsoft YaHei" panose="020B0503020204020204" pitchFamily="34" charset="-122"/>
              </a:rPr>
              <a:t>4</a:t>
            </a:r>
            <a:r>
              <a:rPr lang="zh-CN" altLang="zh-CN" kern="100" dirty="0">
                <a:latin typeface="Microsoft YaHei" panose="020B0503020204020204" pitchFamily="34" charset="-122"/>
                <a:ea typeface="Microsoft YaHei" panose="020B0503020204020204" pitchFamily="34" charset="-122"/>
              </a:rPr>
              <a:t>）计算遗传算子。通过轮盘赌方法、单点随机交叉方法和基因位变异方法，将交叉概率设定为</a:t>
            </a:r>
            <a:r>
              <a:rPr lang="en-US" altLang="zh-CN" kern="100" dirty="0">
                <a:latin typeface="Microsoft YaHei" panose="020B0503020204020204" pitchFamily="34" charset="-122"/>
                <a:ea typeface="Microsoft YaHei" panose="020B0503020204020204" pitchFamily="34" charset="-122"/>
              </a:rPr>
              <a:t>0.8</a:t>
            </a:r>
            <a:r>
              <a:rPr lang="zh-CN" altLang="zh-CN" kern="100" dirty="0">
                <a:latin typeface="Microsoft YaHei" panose="020B0503020204020204" pitchFamily="34" charset="-122"/>
                <a:ea typeface="Microsoft YaHei" panose="020B0503020204020204" pitchFamily="34" charset="-122"/>
              </a:rPr>
              <a:t>，变异概率取</a:t>
            </a:r>
            <a:r>
              <a:rPr lang="en-US" altLang="zh-CN" kern="100" dirty="0">
                <a:latin typeface="Microsoft YaHei" panose="020B0503020204020204" pitchFamily="34" charset="-122"/>
                <a:ea typeface="Microsoft YaHei" panose="020B0503020204020204" pitchFamily="34" charset="-122"/>
              </a:rPr>
              <a:t>0.2</a:t>
            </a:r>
            <a:r>
              <a:rPr lang="zh-CN" altLang="zh-CN" kern="100" dirty="0">
                <a:latin typeface="Microsoft YaHei" panose="020B0503020204020204" pitchFamily="34" charset="-122"/>
                <a:ea typeface="Microsoft YaHei" panose="020B0503020204020204" pitchFamily="34" charset="-122"/>
              </a:rPr>
              <a:t>来确定遗传算子。</a:t>
            </a:r>
            <a:endParaRPr lang="zh-CN" altLang="zh-CN" sz="1400" kern="100" dirty="0">
              <a:latin typeface="Microsoft YaHei" panose="020B0503020204020204" pitchFamily="34" charset="-122"/>
              <a:ea typeface="Microsoft YaHei" panose="020B0503020204020204" pitchFamily="34" charset="-122"/>
            </a:endParaRPr>
          </a:p>
          <a:p>
            <a:pPr indent="304800" algn="just">
              <a:lnSpc>
                <a:spcPts val="2000"/>
              </a:lnSpc>
              <a:spcAft>
                <a:spcPts val="0"/>
              </a:spcAft>
            </a:pPr>
            <a:r>
              <a:rPr lang="zh-CN" altLang="zh-CN" kern="100" dirty="0">
                <a:latin typeface="Microsoft YaHei" panose="020B0503020204020204" pitchFamily="34" charset="-122"/>
                <a:ea typeface="Microsoft YaHei" panose="020B0503020204020204" pitchFamily="34" charset="-122"/>
              </a:rPr>
              <a:t>（</a:t>
            </a:r>
            <a:r>
              <a:rPr lang="en-US" altLang="zh-CN" kern="100" dirty="0">
                <a:latin typeface="Microsoft YaHei" panose="020B0503020204020204" pitchFamily="34" charset="-122"/>
                <a:ea typeface="Microsoft YaHei" panose="020B0503020204020204" pitchFamily="34" charset="-122"/>
              </a:rPr>
              <a:t>5</a:t>
            </a:r>
            <a:r>
              <a:rPr lang="zh-CN" altLang="zh-CN" kern="100" dirty="0">
                <a:latin typeface="Microsoft YaHei" panose="020B0503020204020204" pitchFamily="34" charset="-122"/>
                <a:ea typeface="Microsoft YaHei" panose="020B0503020204020204" pitchFamily="34" charset="-122"/>
              </a:rPr>
              <a:t>）通过选择、交叉、变异计算之后删选原始特征，得到比较优秀的特征集，组成下一代种群，跳到步骤</a:t>
            </a:r>
            <a:r>
              <a:rPr lang="en-US" altLang="zh-CN" kern="100" dirty="0">
                <a:latin typeface="Microsoft YaHei" panose="020B0503020204020204" pitchFamily="34" charset="-122"/>
                <a:ea typeface="Microsoft YaHei" panose="020B0503020204020204" pitchFamily="34" charset="-122"/>
              </a:rPr>
              <a:t>d</a:t>
            </a:r>
            <a:r>
              <a:rPr lang="zh-CN" altLang="zh-CN" kern="100" dirty="0">
                <a:latin typeface="Microsoft YaHei" panose="020B0503020204020204" pitchFamily="34" charset="-122"/>
                <a:ea typeface="Microsoft YaHei" panose="020B0503020204020204" pitchFamily="34" charset="-122"/>
              </a:rPr>
              <a:t>进行下一次的遗传进化。</a:t>
            </a:r>
            <a:endParaRPr lang="zh-CN" altLang="zh-CN" sz="1400" kern="100" dirty="0">
              <a:latin typeface="Microsoft YaHei" panose="020B0503020204020204" pitchFamily="34" charset="-122"/>
              <a:ea typeface="Microsoft YaHei" panose="020B0503020204020204" pitchFamily="34" charset="-122"/>
            </a:endParaRPr>
          </a:p>
          <a:p>
            <a:pPr indent="304800" algn="just">
              <a:lnSpc>
                <a:spcPts val="2000"/>
              </a:lnSpc>
              <a:spcAft>
                <a:spcPts val="0"/>
              </a:spcAft>
            </a:pPr>
            <a:r>
              <a:rPr lang="zh-CN" altLang="zh-CN" kern="100" dirty="0">
                <a:latin typeface="Microsoft YaHei" panose="020B0503020204020204" pitchFamily="34" charset="-122"/>
                <a:ea typeface="Microsoft YaHei" panose="020B0503020204020204" pitchFamily="34" charset="-122"/>
              </a:rPr>
              <a:t>（</a:t>
            </a:r>
            <a:r>
              <a:rPr lang="en-US" altLang="zh-CN" kern="100" dirty="0">
                <a:latin typeface="Microsoft YaHei" panose="020B0503020204020204" pitchFamily="34" charset="-122"/>
                <a:ea typeface="Microsoft YaHei" panose="020B0503020204020204" pitchFamily="34" charset="-122"/>
              </a:rPr>
              <a:t>6</a:t>
            </a:r>
            <a:r>
              <a:rPr lang="zh-CN" altLang="zh-CN" kern="100" dirty="0">
                <a:latin typeface="Microsoft YaHei" panose="020B0503020204020204" pitchFamily="34" charset="-122"/>
                <a:ea typeface="Microsoft YaHei" panose="020B0503020204020204" pitchFamily="34" charset="-122"/>
              </a:rPr>
              <a:t>）直到进化结束停止计算。得到最优特征子集</a:t>
            </a:r>
            <a:r>
              <a:rPr lang="zh-CN" altLang="zh-CN" kern="100" dirty="0">
                <a:latin typeface="Times New Roman" panose="02020603050405020304" pitchFamily="18" charset="0"/>
                <a:ea typeface="SimSun" panose="02010600030101010101" pitchFamily="2" charset="-122"/>
              </a:rPr>
              <a:t>。</a:t>
            </a:r>
            <a:endParaRPr lang="zh-CN" altLang="zh-CN" sz="1400" kern="100"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2291197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flipH="1">
            <a:off x="-450222" y="904409"/>
            <a:ext cx="2031325" cy="5202775"/>
          </a:xfrm>
          <a:prstGeom prst="rect">
            <a:avLst/>
          </a:prstGeom>
          <a:noFill/>
        </p:spPr>
        <p:txBody>
          <a:bodyPr vert="eaVert" wrap="squar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不同分类器（</a:t>
            </a:r>
            <a:r>
              <a:rPr lang="en-US" altLang="zh-CN" sz="4000" dirty="0">
                <a:solidFill>
                  <a:schemeClr val="bg1"/>
                </a:solidFill>
                <a:latin typeface="微软雅黑" panose="020B0503020204020204" pitchFamily="34" charset="-122"/>
                <a:ea typeface="微软雅黑" panose="020B0503020204020204" pitchFamily="34" charset="-122"/>
              </a:rPr>
              <a:t>SVM</a:t>
            </a:r>
            <a:r>
              <a:rPr lang="zh-CN" altLang="en-US" sz="4000" dirty="0">
                <a:solidFill>
                  <a:schemeClr val="bg1"/>
                </a:solidFill>
                <a:latin typeface="微软雅黑" panose="020B0503020204020204" pitchFamily="34" charset="-122"/>
                <a:ea typeface="微软雅黑" panose="020B0503020204020204" pitchFamily="34" charset="-122"/>
              </a:rPr>
              <a:t>）验证测试集样本分类</a:t>
            </a:r>
          </a:p>
          <a:p>
            <a:endParaRPr lang="zh-CN" altLang="en-US" sz="4000" dirty="0">
              <a:solidFill>
                <a:schemeClr val="bg1"/>
              </a:solidFill>
              <a:latin typeface="微软雅黑" panose="020B0503020204020204" pitchFamily="34" charset="-122"/>
              <a:ea typeface="微软雅黑" panose="020B0503020204020204" pitchFamily="34" charset="-122"/>
            </a:endParaRPr>
          </a:p>
        </p:txBody>
      </p:sp>
      <p:graphicFrame>
        <p:nvGraphicFramePr>
          <p:cNvPr id="3" name="表格 2">
            <a:extLst>
              <a:ext uri="{FF2B5EF4-FFF2-40B4-BE49-F238E27FC236}">
                <a16:creationId xmlns:a16="http://schemas.microsoft.com/office/drawing/2014/main" id="{381BF59D-E625-43BC-ABAF-5760CADBA519}"/>
              </a:ext>
            </a:extLst>
          </p:cNvPr>
          <p:cNvGraphicFramePr>
            <a:graphicFrameLocks noGrp="1"/>
          </p:cNvGraphicFramePr>
          <p:nvPr>
            <p:extLst>
              <p:ext uri="{D42A27DB-BD31-4B8C-83A1-F6EECF244321}">
                <p14:modId xmlns:p14="http://schemas.microsoft.com/office/powerpoint/2010/main" val="137188916"/>
              </p:ext>
            </p:extLst>
          </p:nvPr>
        </p:nvGraphicFramePr>
        <p:xfrm>
          <a:off x="2031325" y="540188"/>
          <a:ext cx="9945927" cy="5777624"/>
        </p:xfrm>
        <a:graphic>
          <a:graphicData uri="http://schemas.openxmlformats.org/drawingml/2006/table">
            <a:tbl>
              <a:tblPr firstRow="1" firstCol="1" bandRow="1">
                <a:tableStyleId>{5C22544A-7EE6-4342-B048-85BDC9FD1C3A}</a:tableStyleId>
              </a:tblPr>
              <a:tblGrid>
                <a:gridCol w="1957359">
                  <a:extLst>
                    <a:ext uri="{9D8B030D-6E8A-4147-A177-3AD203B41FA5}">
                      <a16:colId xmlns:a16="http://schemas.microsoft.com/office/drawing/2014/main" val="454072649"/>
                    </a:ext>
                  </a:extLst>
                </a:gridCol>
                <a:gridCol w="998571">
                  <a:extLst>
                    <a:ext uri="{9D8B030D-6E8A-4147-A177-3AD203B41FA5}">
                      <a16:colId xmlns:a16="http://schemas.microsoft.com/office/drawing/2014/main" val="3162899377"/>
                    </a:ext>
                  </a:extLst>
                </a:gridCol>
                <a:gridCol w="998571">
                  <a:extLst>
                    <a:ext uri="{9D8B030D-6E8A-4147-A177-3AD203B41FA5}">
                      <a16:colId xmlns:a16="http://schemas.microsoft.com/office/drawing/2014/main" val="658333513"/>
                    </a:ext>
                  </a:extLst>
                </a:gridCol>
                <a:gridCol w="998571">
                  <a:extLst>
                    <a:ext uri="{9D8B030D-6E8A-4147-A177-3AD203B41FA5}">
                      <a16:colId xmlns:a16="http://schemas.microsoft.com/office/drawing/2014/main" val="349257781"/>
                    </a:ext>
                  </a:extLst>
                </a:gridCol>
                <a:gridCol w="998571">
                  <a:extLst>
                    <a:ext uri="{9D8B030D-6E8A-4147-A177-3AD203B41FA5}">
                      <a16:colId xmlns:a16="http://schemas.microsoft.com/office/drawing/2014/main" val="395348243"/>
                    </a:ext>
                  </a:extLst>
                </a:gridCol>
                <a:gridCol w="998571">
                  <a:extLst>
                    <a:ext uri="{9D8B030D-6E8A-4147-A177-3AD203B41FA5}">
                      <a16:colId xmlns:a16="http://schemas.microsoft.com/office/drawing/2014/main" val="246961098"/>
                    </a:ext>
                  </a:extLst>
                </a:gridCol>
                <a:gridCol w="998571">
                  <a:extLst>
                    <a:ext uri="{9D8B030D-6E8A-4147-A177-3AD203B41FA5}">
                      <a16:colId xmlns:a16="http://schemas.microsoft.com/office/drawing/2014/main" val="2684314911"/>
                    </a:ext>
                  </a:extLst>
                </a:gridCol>
                <a:gridCol w="998571">
                  <a:extLst>
                    <a:ext uri="{9D8B030D-6E8A-4147-A177-3AD203B41FA5}">
                      <a16:colId xmlns:a16="http://schemas.microsoft.com/office/drawing/2014/main" val="3069584862"/>
                    </a:ext>
                  </a:extLst>
                </a:gridCol>
                <a:gridCol w="998571">
                  <a:extLst>
                    <a:ext uri="{9D8B030D-6E8A-4147-A177-3AD203B41FA5}">
                      <a16:colId xmlns:a16="http://schemas.microsoft.com/office/drawing/2014/main" val="3201502308"/>
                    </a:ext>
                  </a:extLst>
                </a:gridCol>
              </a:tblGrid>
              <a:tr h="397540">
                <a:tc rowSpan="2">
                  <a:txBody>
                    <a:bodyPr/>
                    <a:lstStyle/>
                    <a:p>
                      <a:pPr algn="ctr">
                        <a:spcAft>
                          <a:spcPts val="0"/>
                        </a:spcAft>
                      </a:pPr>
                      <a:r>
                        <a:rPr lang="zh-CN" sz="2000" kern="0" dirty="0">
                          <a:effectLst/>
                          <a:latin typeface="Microsoft YaHei" panose="020B0503020204020204" pitchFamily="34" charset="-122"/>
                          <a:ea typeface="Microsoft YaHei" panose="020B0503020204020204" pitchFamily="34" charset="-122"/>
                        </a:rPr>
                        <a:t>算法</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nchor="ctr"/>
                </a:tc>
                <a:tc gridSpan="8">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SVM</a:t>
                      </a:r>
                      <a:r>
                        <a:rPr lang="zh-CN" sz="2000" kern="0">
                          <a:effectLst/>
                          <a:latin typeface="Microsoft YaHei" panose="020B0503020204020204" pitchFamily="34" charset="-122"/>
                          <a:ea typeface="Microsoft YaHei" panose="020B0503020204020204" pitchFamily="34" charset="-122"/>
                        </a:rPr>
                        <a:t>识别结果</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105526917"/>
                  </a:ext>
                </a:extLst>
              </a:tr>
              <a:tr h="397540">
                <a:tc vMerge="1">
                  <a:txBody>
                    <a:bodyPr/>
                    <a:lstStyle/>
                    <a:p>
                      <a:endParaRPr lang="zh-CN" altLang="en-US"/>
                    </a:p>
                  </a:txBody>
                  <a:tcPr/>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喜</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怒</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惊</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悲</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zh-CN" sz="2000" kern="0" dirty="0">
                          <a:effectLst/>
                          <a:latin typeface="Microsoft YaHei" panose="020B0503020204020204" pitchFamily="34" charset="-122"/>
                          <a:ea typeface="Microsoft YaHei" panose="020B0503020204020204" pitchFamily="34" charset="-122"/>
                        </a:rPr>
                        <a:t>恐</a:t>
                      </a:r>
                      <a:r>
                        <a:rPr lang="en-US" sz="2000" kern="0" dirty="0">
                          <a:effectLst/>
                          <a:latin typeface="Microsoft YaHei" panose="020B0503020204020204" pitchFamily="34" charset="-122"/>
                          <a:ea typeface="Microsoft YaHei" panose="020B0503020204020204" pitchFamily="34" charset="-122"/>
                        </a:rPr>
                        <a:t>/%</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平静</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平均</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时间</a:t>
                      </a:r>
                      <a:r>
                        <a:rPr lang="en-US" sz="2000" kern="0">
                          <a:effectLst/>
                          <a:latin typeface="Microsoft YaHei" panose="020B0503020204020204" pitchFamily="34" charset="-122"/>
                          <a:ea typeface="Microsoft YaHei" panose="020B0503020204020204" pitchFamily="34" charset="-122"/>
                        </a:rPr>
                        <a:t>/s</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3919394388"/>
                  </a:ext>
                </a:extLst>
              </a:tr>
              <a:tr h="397540">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LC</a:t>
                      </a:r>
                      <a:r>
                        <a:rPr lang="zh-CN" sz="2000" kern="0" dirty="0">
                          <a:effectLst/>
                          <a:latin typeface="Microsoft YaHei" panose="020B0503020204020204" pitchFamily="34" charset="-122"/>
                          <a:ea typeface="Microsoft YaHei" panose="020B0503020204020204" pitchFamily="34" charset="-122"/>
                        </a:rPr>
                        <a:t>未降维</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100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100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60.00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71.43</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60.00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100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81.90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5.146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812852159"/>
                  </a:ext>
                </a:extLst>
              </a:tr>
              <a:tr h="397540">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LCGA+CFS</a:t>
                      </a:r>
                      <a:r>
                        <a:rPr lang="zh-CN" sz="2000" kern="0">
                          <a:effectLst/>
                          <a:latin typeface="Microsoft YaHei" panose="020B0503020204020204" pitchFamily="34" charset="-122"/>
                          <a:ea typeface="Microsoft YaHei" panose="020B0503020204020204" pitchFamily="34" charset="-122"/>
                        </a:rPr>
                        <a:t>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82.49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77.15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88.92</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77.86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77.86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79.97</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78.30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2.515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4091216614"/>
                  </a:ext>
                </a:extLst>
              </a:tr>
              <a:tr h="397540">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WZ</a:t>
                      </a:r>
                      <a:r>
                        <a:rPr lang="zh-CN" sz="2000" kern="0">
                          <a:effectLst/>
                          <a:latin typeface="Microsoft YaHei" panose="020B0503020204020204" pitchFamily="34" charset="-122"/>
                          <a:ea typeface="Microsoft YaHei" panose="020B0503020204020204" pitchFamily="34" charset="-122"/>
                        </a:rPr>
                        <a:t>未降维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83.97</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91.70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91.30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91.54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97.80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98.10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91.19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5.427</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1119049381"/>
                  </a:ext>
                </a:extLst>
              </a:tr>
              <a:tr h="589030">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WZ GA+CFS</a:t>
                      </a:r>
                      <a:r>
                        <a:rPr lang="zh-CN" sz="2000" kern="0">
                          <a:effectLst/>
                          <a:latin typeface="Microsoft YaHei" panose="020B0503020204020204" pitchFamily="34" charset="-122"/>
                          <a:ea typeface="Microsoft YaHei" panose="020B0503020204020204" pitchFamily="34" charset="-122"/>
                        </a:rPr>
                        <a:t>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72.25</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81.29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76.89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74.42</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79.90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86.16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78.48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3.245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1164966478"/>
                  </a:ext>
                </a:extLst>
              </a:tr>
              <a:tr h="397540">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ZQY</a:t>
                      </a:r>
                      <a:r>
                        <a:rPr lang="zh-CN" sz="2000" kern="0">
                          <a:effectLst/>
                          <a:latin typeface="Microsoft YaHei" panose="020B0503020204020204" pitchFamily="34" charset="-122"/>
                          <a:ea typeface="Microsoft YaHei" panose="020B0503020204020204" pitchFamily="34" charset="-122"/>
                        </a:rPr>
                        <a:t>未降维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91.83</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93.05</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81.71</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91.33</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89.22</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99.60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89.68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9.338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3892221272"/>
                  </a:ext>
                </a:extLst>
              </a:tr>
              <a:tr h="795082">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ZQY GA+CFS</a:t>
                      </a:r>
                      <a:r>
                        <a:rPr lang="zh-CN" sz="2000" kern="0">
                          <a:effectLst/>
                          <a:latin typeface="Microsoft YaHei" panose="020B0503020204020204" pitchFamily="34" charset="-122"/>
                          <a:ea typeface="Microsoft YaHei" panose="020B0503020204020204" pitchFamily="34" charset="-122"/>
                        </a:rPr>
                        <a:t>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96.56</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86.18</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91.47</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94.21</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94.04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72.20</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87.17</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5.535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4151590806"/>
                  </a:ext>
                </a:extLst>
              </a:tr>
              <a:tr h="397540">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ZZX</a:t>
                      </a:r>
                      <a:r>
                        <a:rPr lang="zh-CN" sz="2000" kern="0">
                          <a:effectLst/>
                          <a:latin typeface="Microsoft YaHei" panose="020B0503020204020204" pitchFamily="34" charset="-122"/>
                          <a:ea typeface="Microsoft YaHei" panose="020B0503020204020204" pitchFamily="34" charset="-122"/>
                        </a:rPr>
                        <a:t>未降维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85.79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93.98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91.85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84.11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82.32</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88.88</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87.82</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7.146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2477132834"/>
                  </a:ext>
                </a:extLst>
              </a:tr>
              <a:tr h="795082">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ZZX GA+CFS</a:t>
                      </a:r>
                      <a:r>
                        <a:rPr lang="zh-CN" sz="2000" kern="0">
                          <a:effectLst/>
                          <a:latin typeface="Microsoft YaHei" panose="020B0503020204020204" pitchFamily="34" charset="-122"/>
                          <a:ea typeface="Microsoft YaHei" panose="020B0503020204020204" pitchFamily="34" charset="-122"/>
                        </a:rPr>
                        <a:t>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70.31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84.61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91.47</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75.63</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70.21</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86.75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79.83</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4.020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1674625575"/>
                  </a:ext>
                </a:extLst>
              </a:tr>
              <a:tr h="397540">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音乐未降维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88.64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90.65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85.06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90.25</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88.65 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9.445</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2182821886"/>
                  </a:ext>
                </a:extLst>
              </a:tr>
              <a:tr h="397540">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音乐降维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86.45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91.24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84.69</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87.79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87.54</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4.548</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3361935306"/>
                  </a:ext>
                </a:extLst>
              </a:tr>
            </a:tbl>
          </a:graphicData>
        </a:graphic>
      </p:graphicFrame>
    </p:spTree>
    <p:extLst>
      <p:ext uri="{BB962C8B-B14F-4D97-AF65-F5344CB8AC3E}">
        <p14:creationId xmlns:p14="http://schemas.microsoft.com/office/powerpoint/2010/main" val="44628748"/>
      </p:ext>
    </p:extLst>
  </p:cSld>
  <p:clrMapOvr>
    <a:masterClrMapping/>
  </p:clrMapOvr>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Template>Office Theme</Template>
  <TotalTime>6553</TotalTime>
  <Words>3032</Words>
  <Application>Microsoft Office PowerPoint</Application>
  <PresentationFormat>宽屏</PresentationFormat>
  <Paragraphs>526</Paragraphs>
  <Slides>36</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36</vt:i4>
      </vt:variant>
    </vt:vector>
  </HeadingPairs>
  <TitlesOfParts>
    <vt:vector size="47" baseType="lpstr">
      <vt:lpstr>Arial Unicode MS</vt:lpstr>
      <vt:lpstr>Microsoft YaHei</vt:lpstr>
      <vt:lpstr>Microsoft YaHei</vt:lpstr>
      <vt:lpstr>SimSun</vt:lpstr>
      <vt:lpstr>SimSun</vt:lpstr>
      <vt:lpstr>Arial</vt:lpstr>
      <vt:lpstr>Calibri</vt:lpstr>
      <vt:lpstr>Calibri Light</vt:lpstr>
      <vt:lpstr>Courier New</vt:lpstr>
      <vt:lpstr>Times New Roman</vt:lpstr>
      <vt:lpstr>Office Theme</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Sky123.Org</dc:creator>
  <cp:lastModifiedBy>Administrator</cp:lastModifiedBy>
  <cp:revision>252</cp:revision>
  <dcterms:created xsi:type="dcterms:W3CDTF">2016-10-21T10:22:39Z</dcterms:created>
  <dcterms:modified xsi:type="dcterms:W3CDTF">2018-05-24T09:06:04Z</dcterms:modified>
  <cp:contentStatus/>
</cp:coreProperties>
</file>